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>
      <p:cViewPr varScale="1">
        <p:scale>
          <a:sx n="108" d="100"/>
          <a:sy n="108" d="100"/>
        </p:scale>
        <p:origin x="736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02412" y="207721"/>
            <a:ext cx="4712335" cy="4521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4536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4536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4536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1" i="0">
                <a:solidFill>
                  <a:srgbClr val="44536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78993" y="335991"/>
            <a:ext cx="7969884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rgbClr val="44536A"/>
                </a:solidFill>
                <a:latin typeface="Microsoft YaHei"/>
                <a:cs typeface="Microsoft YaHe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0287" y="2973323"/>
            <a:ext cx="10537190" cy="34423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5/6/25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6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8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93.png"/><Relationship Id="rId7" Type="http://schemas.openxmlformats.org/officeDocument/2006/relationships/image" Target="../media/image97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7.jpg"/><Relationship Id="rId5" Type="http://schemas.openxmlformats.org/officeDocument/2006/relationships/image" Target="../media/image66.png"/><Relationship Id="rId4" Type="http://schemas.openxmlformats.org/officeDocument/2006/relationships/image" Target="../media/image106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18" Type="http://schemas.openxmlformats.org/officeDocument/2006/relationships/image" Target="../media/image1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jpg"/><Relationship Id="rId16" Type="http://schemas.openxmlformats.org/officeDocument/2006/relationships/image" Target="../media/image17.jp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6.jpg"/><Relationship Id="rId10" Type="http://schemas.openxmlformats.org/officeDocument/2006/relationships/image" Target="../media/image11.jpg"/><Relationship Id="rId19" Type="http://schemas.openxmlformats.org/officeDocument/2006/relationships/image" Target="../media/image20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7.png"/><Relationship Id="rId5" Type="http://schemas.openxmlformats.org/officeDocument/2006/relationships/image" Target="../media/image2.png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6.jpg"/><Relationship Id="rId4" Type="http://schemas.openxmlformats.org/officeDocument/2006/relationships/image" Target="../media/image125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g"/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3" Type="http://schemas.openxmlformats.org/officeDocument/2006/relationships/image" Target="../media/image26.pn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image" Target="../media/image36.jp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7" Type="http://schemas.openxmlformats.org/officeDocument/2006/relationships/image" Target="../media/image67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.png"/><Relationship Id="rId4" Type="http://schemas.openxmlformats.org/officeDocument/2006/relationships/image" Target="../media/image6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g"/><Relationship Id="rId3" Type="http://schemas.openxmlformats.org/officeDocument/2006/relationships/image" Target="../media/image69.jpg"/><Relationship Id="rId7" Type="http://schemas.openxmlformats.org/officeDocument/2006/relationships/image" Target="../media/image6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g"/><Relationship Id="rId5" Type="http://schemas.openxmlformats.org/officeDocument/2006/relationships/image" Target="../media/image2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-3"/>
            <a:ext cx="5527548" cy="685785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260338" y="763875"/>
            <a:ext cx="2882265" cy="904240"/>
          </a:xfrm>
          <a:prstGeom prst="rect">
            <a:avLst/>
          </a:prstGeom>
        </p:spPr>
        <p:txBody>
          <a:bodyPr vert="horz" wrap="square" lIns="0" tIns="92075" rIns="0" bIns="0" rtlCol="0">
            <a:spAutoFit/>
          </a:bodyPr>
          <a:lstStyle/>
          <a:p>
            <a:pPr marL="27305">
              <a:lnSpc>
                <a:spcPct val="100000"/>
              </a:lnSpc>
              <a:spcBef>
                <a:spcPts val="725"/>
              </a:spcBef>
            </a:pPr>
            <a:r>
              <a:rPr sz="3400" b="0" dirty="0">
                <a:solidFill>
                  <a:srgbClr val="000000"/>
                </a:solidFill>
                <a:latin typeface="Microsoft YaHei"/>
                <a:cs typeface="Microsoft YaHei"/>
              </a:rPr>
              <a:t>ABOUT</a:t>
            </a:r>
            <a:r>
              <a:rPr sz="3400" b="0" spc="-130" dirty="0">
                <a:solidFill>
                  <a:srgbClr val="000000"/>
                </a:solidFill>
                <a:latin typeface="Microsoft YaHei"/>
                <a:cs typeface="Microsoft YaHei"/>
              </a:rPr>
              <a:t> </a:t>
            </a:r>
            <a:r>
              <a:rPr sz="3400" b="0" spc="-10" dirty="0">
                <a:solidFill>
                  <a:srgbClr val="000000"/>
                </a:solidFill>
                <a:latin typeface="Microsoft YaHei"/>
                <a:cs typeface="Microsoft YaHei"/>
              </a:rPr>
              <a:t>DeArt</a:t>
            </a:r>
            <a:endParaRPr sz="3400" dirty="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600" b="0" dirty="0">
                <a:solidFill>
                  <a:srgbClr val="7E7E7E"/>
                </a:solidFill>
                <a:latin typeface="Microsoft YaHei"/>
                <a:cs typeface="Microsoft YaHei"/>
              </a:rPr>
              <a:t>Founded</a:t>
            </a:r>
            <a:r>
              <a:rPr sz="1600" b="0" spc="-25" dirty="0">
                <a:solidFill>
                  <a:srgbClr val="7E7E7E"/>
                </a:solidFill>
                <a:latin typeface="Microsoft YaHei"/>
                <a:cs typeface="Microsoft YaHei"/>
              </a:rPr>
              <a:t> </a:t>
            </a:r>
            <a:r>
              <a:rPr sz="1600" b="0" dirty="0">
                <a:solidFill>
                  <a:srgbClr val="7E7E7E"/>
                </a:solidFill>
                <a:latin typeface="Microsoft YaHei"/>
                <a:cs typeface="Microsoft YaHei"/>
              </a:rPr>
              <a:t>in</a:t>
            </a:r>
            <a:r>
              <a:rPr sz="1600" b="0" spc="-20" dirty="0">
                <a:solidFill>
                  <a:srgbClr val="7E7E7E"/>
                </a:solidFill>
                <a:latin typeface="Microsoft YaHei"/>
                <a:cs typeface="Microsoft YaHei"/>
              </a:rPr>
              <a:t> 1985</a:t>
            </a:r>
            <a:endParaRPr sz="1600" dirty="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643618" y="1327589"/>
            <a:ext cx="23475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70" dirty="0">
                <a:solidFill>
                  <a:srgbClr val="44536A"/>
                </a:solidFill>
                <a:latin typeface="Microsoft YaHei"/>
                <a:cs typeface="Microsoft YaHei"/>
              </a:rPr>
              <a:t>Production</a:t>
            </a:r>
            <a:r>
              <a:rPr sz="2000" i="1" spc="1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2000" i="1" spc="-45" dirty="0">
                <a:solidFill>
                  <a:srgbClr val="44536A"/>
                </a:solidFill>
                <a:latin typeface="Microsoft YaHei"/>
                <a:cs typeface="Microsoft YaHei"/>
              </a:rPr>
              <a:t>Capacity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5578" y="3880865"/>
            <a:ext cx="4994910" cy="2160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400" b="1" dirty="0">
                <a:latin typeface="Calibri"/>
                <a:cs typeface="Calibri"/>
              </a:rPr>
              <a:t>Deeply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rooted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in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China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market,</a:t>
            </a:r>
            <a:r>
              <a:rPr sz="1400" b="1" spc="229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covering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entire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supply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chain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Calibri"/>
                <a:cs typeface="Calibri"/>
              </a:rPr>
              <a:t>from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procurement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consumer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insights</a:t>
            </a:r>
            <a:endParaRPr sz="1400">
              <a:latin typeface="Calibri"/>
              <a:cs typeface="Calibri"/>
            </a:endParaRPr>
          </a:p>
          <a:p>
            <a:pPr marL="299085" marR="74295" indent="-287020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Highly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invested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R&amp;D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advancement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production</a:t>
            </a:r>
            <a:r>
              <a:rPr sz="1400" b="1" spc="-5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efficiency improvement</a:t>
            </a:r>
            <a:r>
              <a:rPr sz="1400" b="0" spc="-10" dirty="0">
                <a:latin typeface="Adobe Gothic Std L"/>
                <a:cs typeface="Adobe Gothic Std L"/>
              </a:rPr>
              <a:t>（</a:t>
            </a:r>
            <a:r>
              <a:rPr sz="1400" spc="-10" dirty="0">
                <a:latin typeface="Calibri"/>
                <a:cs typeface="Calibri"/>
              </a:rPr>
              <a:t>via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smart</a:t>
            </a:r>
            <a:r>
              <a:rPr sz="1400" spc="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manufacturing</a:t>
            </a:r>
            <a:r>
              <a:rPr sz="1400" b="0" spc="-10" dirty="0">
                <a:latin typeface="Adobe Gothic Std L"/>
                <a:cs typeface="Adobe Gothic Std L"/>
              </a:rPr>
              <a:t>）</a:t>
            </a:r>
            <a:endParaRPr sz="1400">
              <a:latin typeface="Adobe Gothic Std L"/>
              <a:cs typeface="Adobe Gothic Std L"/>
            </a:endParaRPr>
          </a:p>
          <a:p>
            <a:pPr marL="299085" indent="-286385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Combined</a:t>
            </a:r>
            <a:r>
              <a:rPr sz="1400" spc="-10" dirty="0">
                <a:latin typeface="Calibri"/>
                <a:cs typeface="Calibri"/>
              </a:rPr>
              <a:t> high-standard</a:t>
            </a:r>
            <a:r>
              <a:rPr sz="1400" spc="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technical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finishes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with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modern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b="1" spc="-10" dirty="0">
                <a:latin typeface="Calibri"/>
                <a:cs typeface="Calibri"/>
              </a:rPr>
              <a:t>efficiency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168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Initiating</a:t>
            </a:r>
            <a:r>
              <a:rPr sz="1400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Italy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Cambodia</a:t>
            </a:r>
            <a:r>
              <a:rPr sz="1400" b="1" spc="-7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project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further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globalization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36919" y="2043810"/>
            <a:ext cx="115951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44536A"/>
                </a:solidFill>
                <a:latin typeface="Microsoft YaHei"/>
                <a:cs typeface="Microsoft YaHei"/>
              </a:rPr>
              <a:t>2.2M</a:t>
            </a:r>
            <a:r>
              <a:rPr sz="1200" b="1" spc="-3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2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pieces/yr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65160" y="2043811"/>
            <a:ext cx="2162810" cy="1202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Shenzhen </a:t>
            </a:r>
            <a:r>
              <a:rPr sz="1600" dirty="0">
                <a:solidFill>
                  <a:srgbClr val="44536A"/>
                </a:solidFill>
                <a:latin typeface="Microsoft YaHei"/>
                <a:cs typeface="Microsoft YaHei"/>
              </a:rPr>
              <a:t>Manufacturing</a:t>
            </a:r>
            <a:r>
              <a:rPr sz="1600" spc="-8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Center</a:t>
            </a:r>
            <a:endParaRPr sz="1600">
              <a:latin typeface="Microsoft YaHei"/>
              <a:cs typeface="Microsoft YaHei"/>
            </a:endParaRPr>
          </a:p>
          <a:p>
            <a:pPr marL="18415" marR="751205">
              <a:lnSpc>
                <a:spcPct val="100000"/>
              </a:lnSpc>
              <a:spcBef>
                <a:spcPts val="1590"/>
              </a:spcBef>
            </a:pPr>
            <a:r>
              <a:rPr sz="1600" spc="-10" dirty="0">
                <a:solidFill>
                  <a:srgbClr val="44536A"/>
                </a:solidFill>
                <a:latin typeface="Microsoft YaHei"/>
                <a:cs typeface="Microsoft YaHei"/>
              </a:rPr>
              <a:t>Dongguan </a:t>
            </a:r>
            <a:r>
              <a:rPr sz="1600" dirty="0">
                <a:solidFill>
                  <a:srgbClr val="44536A"/>
                </a:solidFill>
                <a:latin typeface="Microsoft YaHei"/>
                <a:cs typeface="Microsoft YaHei"/>
              </a:rPr>
              <a:t>Industrial</a:t>
            </a:r>
            <a:r>
              <a:rPr sz="1600" spc="-7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1600" spc="-20" dirty="0">
                <a:solidFill>
                  <a:srgbClr val="44536A"/>
                </a:solidFill>
                <a:latin typeface="Microsoft YaHei"/>
                <a:cs typeface="Microsoft YaHei"/>
              </a:rPr>
              <a:t>Park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28831" y="83819"/>
            <a:ext cx="880872" cy="31699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8020" y="286588"/>
            <a:ext cx="649351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Smart</a:t>
            </a:r>
            <a:r>
              <a:rPr spc="-30" dirty="0"/>
              <a:t> </a:t>
            </a:r>
            <a:r>
              <a:rPr dirty="0"/>
              <a:t>production</a:t>
            </a:r>
            <a:r>
              <a:rPr spc="-15" dirty="0"/>
              <a:t> </a:t>
            </a:r>
            <a:r>
              <a:rPr dirty="0"/>
              <a:t>line</a:t>
            </a:r>
            <a:r>
              <a:rPr spc="-10" dirty="0"/>
              <a:t> overview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8020" y="286588"/>
            <a:ext cx="415988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“China</a:t>
            </a:r>
            <a:r>
              <a:rPr spc="-45" dirty="0"/>
              <a:t> </a:t>
            </a:r>
            <a:r>
              <a:rPr dirty="0"/>
              <a:t>for</a:t>
            </a:r>
            <a:r>
              <a:rPr spc="-10" dirty="0"/>
              <a:t> Global”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8831" y="83819"/>
            <a:ext cx="880872" cy="3169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9922" y="1212678"/>
            <a:ext cx="11032490" cy="58928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270"/>
              </a:spcBef>
            </a:pPr>
            <a:r>
              <a:rPr sz="1900" i="1" spc="-30" dirty="0">
                <a:latin typeface="Meiryo UI"/>
                <a:cs typeface="Meiryo UI"/>
              </a:rPr>
              <a:t>“</a:t>
            </a:r>
            <a:r>
              <a:rPr sz="1800" b="1" i="1" spc="-30" dirty="0">
                <a:solidFill>
                  <a:srgbClr val="C00000"/>
                </a:solidFill>
                <a:latin typeface="Calibri"/>
                <a:cs typeface="Calibri"/>
              </a:rPr>
              <a:t>Advanced </a:t>
            </a:r>
            <a:r>
              <a:rPr sz="1800" b="1" i="1" dirty="0">
                <a:solidFill>
                  <a:srgbClr val="C00000"/>
                </a:solidFill>
                <a:latin typeface="Calibri"/>
                <a:cs typeface="Calibri"/>
              </a:rPr>
              <a:t>production</a:t>
            </a:r>
            <a:r>
              <a:rPr sz="1800" b="1" i="1" spc="-35" dirty="0">
                <a:solidFill>
                  <a:srgbClr val="C00000"/>
                </a:solidFill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——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high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quality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customized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to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client-</a:t>
            </a:r>
            <a:r>
              <a:rPr sz="1800" i="1" dirty="0">
                <a:latin typeface="Calibri"/>
                <a:cs typeface="Calibri"/>
              </a:rPr>
              <a:t>specific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standard,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high</a:t>
            </a:r>
            <a:r>
              <a:rPr sz="1800" i="1" spc="-3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productivity</a:t>
            </a:r>
            <a:r>
              <a:rPr sz="1800" i="1" spc="-2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with</a:t>
            </a:r>
            <a:r>
              <a:rPr sz="1800" i="1" spc="-3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smart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production </a:t>
            </a:r>
            <a:r>
              <a:rPr sz="1800" i="1" dirty="0">
                <a:latin typeface="Calibri"/>
                <a:cs typeface="Calibri"/>
              </a:rPr>
              <a:t>line,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and</a:t>
            </a:r>
            <a:r>
              <a:rPr sz="1800" i="1" spc="-50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flexible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production</a:t>
            </a:r>
            <a:r>
              <a:rPr sz="1800" i="1" spc="-25" dirty="0">
                <a:latin typeface="Calibri"/>
                <a:cs typeface="Calibri"/>
              </a:rPr>
              <a:t> </a:t>
            </a:r>
            <a:r>
              <a:rPr sz="1800" i="1" dirty="0">
                <a:latin typeface="Calibri"/>
                <a:cs typeface="Calibri"/>
              </a:rPr>
              <a:t>for</a:t>
            </a:r>
            <a:r>
              <a:rPr sz="1800" i="1" spc="-4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small-</a:t>
            </a:r>
            <a:r>
              <a:rPr sz="1800" i="1" dirty="0">
                <a:latin typeface="Calibri"/>
                <a:cs typeface="Calibri"/>
              </a:rPr>
              <a:t>scale</a:t>
            </a:r>
            <a:r>
              <a:rPr sz="1800" i="1" spc="-5" dirty="0">
                <a:latin typeface="Calibri"/>
                <a:cs typeface="Calibri"/>
              </a:rPr>
              <a:t> </a:t>
            </a:r>
            <a:r>
              <a:rPr sz="1800" i="1" spc="-10" dirty="0">
                <a:latin typeface="Calibri"/>
                <a:cs typeface="Calibri"/>
              </a:rPr>
              <a:t>orders</a:t>
            </a:r>
            <a:r>
              <a:rPr sz="1900" i="1" spc="-10" dirty="0">
                <a:latin typeface="Meiryo UI"/>
                <a:cs typeface="Meiryo UI"/>
              </a:rPr>
              <a:t>”</a:t>
            </a:r>
            <a:endParaRPr sz="1900">
              <a:latin typeface="Meiryo UI"/>
              <a:cs typeface="Meiryo U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3776" y="1997964"/>
            <a:ext cx="11204448" cy="451408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553717" y="2474442"/>
            <a:ext cx="2155825" cy="9855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91135" indent="-178435">
              <a:lnSpc>
                <a:spcPct val="100000"/>
              </a:lnSpc>
              <a:spcBef>
                <a:spcPts val="940"/>
              </a:spcBef>
              <a:buClr>
                <a:srgbClr val="375F92"/>
              </a:buClr>
              <a:buFont typeface="Trebuchet MS"/>
              <a:buChar char="•"/>
              <a:tabLst>
                <a:tab pos="191135" algn="l"/>
              </a:tabLst>
            </a:pPr>
            <a:r>
              <a:rPr sz="1400" b="0" spc="-10" dirty="0">
                <a:latin typeface="Calibri Light"/>
                <a:cs typeface="Calibri Light"/>
              </a:rPr>
              <a:t>Close-</a:t>
            </a:r>
            <a:r>
              <a:rPr sz="1400" b="0" spc="-20" dirty="0">
                <a:latin typeface="Calibri Light"/>
                <a:cs typeface="Calibri Light"/>
              </a:rPr>
              <a:t>to-market</a:t>
            </a:r>
            <a:r>
              <a:rPr sz="1400" b="0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production</a:t>
            </a:r>
            <a:endParaRPr sz="1400">
              <a:latin typeface="Calibri Light"/>
              <a:cs typeface="Calibri Light"/>
            </a:endParaRPr>
          </a:p>
          <a:p>
            <a:pPr marL="190500" marR="295275" indent="-178435">
              <a:lnSpc>
                <a:spcPct val="150000"/>
              </a:lnSpc>
              <a:buClr>
                <a:srgbClr val="375F92"/>
              </a:buClr>
              <a:buFont typeface="Trebuchet MS"/>
              <a:buChar char="•"/>
              <a:tabLst>
                <a:tab pos="190500" algn="l"/>
              </a:tabLst>
            </a:pPr>
            <a:r>
              <a:rPr sz="1400" b="0" spc="-10" dirty="0">
                <a:latin typeface="Calibri Light"/>
                <a:cs typeface="Calibri Light"/>
              </a:rPr>
              <a:t>High</a:t>
            </a:r>
            <a:r>
              <a:rPr sz="1400" b="0" spc="-45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efficiency</a:t>
            </a:r>
            <a:r>
              <a:rPr sz="1400" b="0" spc="-55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for</a:t>
            </a:r>
            <a:r>
              <a:rPr sz="1400" b="0" spc="-40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EC</a:t>
            </a:r>
            <a:r>
              <a:rPr sz="1400" b="0" spc="-25" dirty="0">
                <a:latin typeface="Calibri Light"/>
                <a:cs typeface="Calibri Light"/>
              </a:rPr>
              <a:t> in </a:t>
            </a:r>
            <a:r>
              <a:rPr sz="1400" b="0" spc="-10" dirty="0">
                <a:latin typeface="Calibri Light"/>
                <a:cs typeface="Calibri Light"/>
              </a:rPr>
              <a:t>China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53717" y="4291939"/>
            <a:ext cx="2143760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marR="80010" indent="-178435">
              <a:lnSpc>
                <a:spcPct val="150000"/>
              </a:lnSpc>
              <a:spcBef>
                <a:spcPts val="100"/>
              </a:spcBef>
              <a:buClr>
                <a:srgbClr val="375F92"/>
              </a:buClr>
              <a:buFont typeface="Trebuchet MS"/>
              <a:buChar char="•"/>
              <a:tabLst>
                <a:tab pos="190500" algn="l"/>
              </a:tabLst>
            </a:pPr>
            <a:r>
              <a:rPr sz="1400" b="0" dirty="0">
                <a:latin typeface="Calibri Light"/>
                <a:cs typeface="Calibri Light"/>
              </a:rPr>
              <a:t>Handle</a:t>
            </a:r>
            <a:r>
              <a:rPr sz="1400" b="0" spc="285" dirty="0">
                <a:latin typeface="Calibri Light"/>
                <a:cs typeface="Calibri Light"/>
              </a:rPr>
              <a:t> </a:t>
            </a:r>
            <a:r>
              <a:rPr sz="1400" b="0" spc="-20" dirty="0">
                <a:latin typeface="Calibri Light"/>
                <a:cs typeface="Calibri Light"/>
              </a:rPr>
              <a:t>novelty</a:t>
            </a:r>
            <a:r>
              <a:rPr sz="1400" b="0" spc="-45" dirty="0">
                <a:latin typeface="Calibri Light"/>
                <a:cs typeface="Calibri Light"/>
              </a:rPr>
              <a:t> </a:t>
            </a:r>
            <a:r>
              <a:rPr sz="1400" b="0" spc="-20" dirty="0">
                <a:latin typeface="Calibri Light"/>
                <a:cs typeface="Calibri Light"/>
              </a:rPr>
              <a:t>product</a:t>
            </a:r>
            <a:r>
              <a:rPr sz="1400" b="0" spc="-45" dirty="0">
                <a:latin typeface="Calibri Light"/>
                <a:cs typeface="Calibri Light"/>
              </a:rPr>
              <a:t> </a:t>
            </a:r>
            <a:r>
              <a:rPr sz="1400" b="0" spc="-25" dirty="0">
                <a:latin typeface="Calibri Light"/>
                <a:cs typeface="Calibri Light"/>
              </a:rPr>
              <a:t>at </a:t>
            </a:r>
            <a:r>
              <a:rPr sz="1400" b="0" dirty="0">
                <a:latin typeface="Calibri Light"/>
                <a:cs typeface="Calibri Light"/>
              </a:rPr>
              <a:t>cost</a:t>
            </a:r>
            <a:r>
              <a:rPr sz="1400" b="0" spc="-45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and</a:t>
            </a:r>
            <a:r>
              <a:rPr sz="1400" b="0" spc="-50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quality</a:t>
            </a:r>
            <a:endParaRPr sz="1400">
              <a:latin typeface="Calibri Light"/>
              <a:cs typeface="Calibri Light"/>
            </a:endParaRPr>
          </a:p>
          <a:p>
            <a:pPr marL="181610" marR="5080" indent="-169545">
              <a:lnSpc>
                <a:spcPts val="2520"/>
              </a:lnSpc>
              <a:spcBef>
                <a:spcPts val="100"/>
              </a:spcBef>
              <a:buClr>
                <a:srgbClr val="375F92"/>
              </a:buClr>
              <a:buFont typeface="Arial"/>
              <a:buChar char="•"/>
              <a:tabLst>
                <a:tab pos="210185" algn="l"/>
              </a:tabLst>
            </a:pPr>
            <a:r>
              <a:rPr sz="1400" b="0" spc="-10" dirty="0">
                <a:latin typeface="Calibri Light"/>
                <a:cs typeface="Calibri Light"/>
              </a:rPr>
              <a:t>Control</a:t>
            </a:r>
            <a:r>
              <a:rPr sz="1400" b="0" spc="-45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on</a:t>
            </a:r>
            <a:r>
              <a:rPr sz="1400" b="0" spc="-45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long-</a:t>
            </a:r>
            <a:r>
              <a:rPr sz="1400" b="0" spc="-20" dirty="0">
                <a:latin typeface="Calibri Light"/>
                <a:cs typeface="Calibri Light"/>
              </a:rPr>
              <a:t>term</a:t>
            </a:r>
            <a:r>
              <a:rPr sz="1400" b="0" spc="-55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stable 	costing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920988" y="4613988"/>
            <a:ext cx="2425700" cy="985519"/>
          </a:xfrm>
          <a:prstGeom prst="rect">
            <a:avLst/>
          </a:prstGeom>
        </p:spPr>
        <p:txBody>
          <a:bodyPr vert="horz" wrap="square" lIns="0" tIns="118745" rIns="0" bIns="0" rtlCol="0">
            <a:spAutoFit/>
          </a:bodyPr>
          <a:lstStyle/>
          <a:p>
            <a:pPr marL="191135" indent="-178435">
              <a:lnSpc>
                <a:spcPct val="100000"/>
              </a:lnSpc>
              <a:spcBef>
                <a:spcPts val="935"/>
              </a:spcBef>
              <a:buClr>
                <a:srgbClr val="375F92"/>
              </a:buClr>
              <a:buFont typeface="Trebuchet MS"/>
              <a:buChar char="•"/>
              <a:tabLst>
                <a:tab pos="191135" algn="l"/>
              </a:tabLst>
            </a:pPr>
            <a:r>
              <a:rPr sz="1400" b="0" spc="-10" dirty="0">
                <a:latin typeface="Calibri Light"/>
                <a:cs typeface="Calibri Light"/>
              </a:rPr>
              <a:t>Quick</a:t>
            </a:r>
            <a:r>
              <a:rPr sz="1400" b="0" spc="-65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reaction</a:t>
            </a:r>
            <a:r>
              <a:rPr sz="1400" b="0" spc="-50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to</a:t>
            </a:r>
            <a:r>
              <a:rPr sz="1400" b="0" spc="-50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actual</a:t>
            </a:r>
            <a:r>
              <a:rPr sz="1400" b="0" spc="-50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sales</a:t>
            </a:r>
            <a:r>
              <a:rPr sz="1400" b="0" spc="-50" dirty="0">
                <a:latin typeface="Calibri Light"/>
                <a:cs typeface="Calibri Light"/>
              </a:rPr>
              <a:t> </a:t>
            </a:r>
            <a:r>
              <a:rPr sz="1400" b="0" spc="-25" dirty="0">
                <a:latin typeface="Calibri Light"/>
                <a:cs typeface="Calibri Light"/>
              </a:rPr>
              <a:t>in</a:t>
            </a:r>
            <a:endParaRPr sz="1400">
              <a:latin typeface="Calibri Light"/>
              <a:cs typeface="Calibri Light"/>
            </a:endParaRPr>
          </a:p>
          <a:p>
            <a:pPr marL="190500">
              <a:lnSpc>
                <a:spcPct val="100000"/>
              </a:lnSpc>
              <a:spcBef>
                <a:spcPts val="840"/>
              </a:spcBef>
            </a:pPr>
            <a:r>
              <a:rPr sz="1400" b="0" spc="-10" dirty="0">
                <a:latin typeface="Calibri Light"/>
                <a:cs typeface="Calibri Light"/>
              </a:rPr>
              <a:t>China</a:t>
            </a:r>
            <a:endParaRPr sz="1400">
              <a:latin typeface="Calibri Light"/>
              <a:cs typeface="Calibri Light"/>
            </a:endParaRPr>
          </a:p>
          <a:p>
            <a:pPr marL="191135" indent="-178435">
              <a:lnSpc>
                <a:spcPct val="100000"/>
              </a:lnSpc>
              <a:spcBef>
                <a:spcPts val="840"/>
              </a:spcBef>
              <a:buClr>
                <a:srgbClr val="375F92"/>
              </a:buClr>
              <a:buFont typeface="Trebuchet MS"/>
              <a:buChar char="•"/>
              <a:tabLst>
                <a:tab pos="191135" algn="l"/>
              </a:tabLst>
            </a:pPr>
            <a:r>
              <a:rPr sz="1400" b="0" spc="-10" dirty="0">
                <a:latin typeface="Calibri Light"/>
                <a:cs typeface="Calibri Light"/>
              </a:rPr>
              <a:t>Ability</a:t>
            </a:r>
            <a:r>
              <a:rPr sz="1400" b="0" spc="-65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to</a:t>
            </a:r>
            <a:r>
              <a:rPr sz="1400" b="0" spc="-50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test</a:t>
            </a:r>
            <a:r>
              <a:rPr sz="1400" b="0" spc="-50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styles</a:t>
            </a:r>
            <a:endParaRPr sz="1400">
              <a:latin typeface="Calibri Light"/>
              <a:cs typeface="Calibr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20988" y="2474442"/>
            <a:ext cx="2544445" cy="985519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91135" indent="-178435">
              <a:lnSpc>
                <a:spcPct val="100000"/>
              </a:lnSpc>
              <a:spcBef>
                <a:spcPts val="940"/>
              </a:spcBef>
              <a:buClr>
                <a:srgbClr val="375F92"/>
              </a:buClr>
              <a:buFont typeface="Trebuchet MS"/>
              <a:buChar char="•"/>
              <a:tabLst>
                <a:tab pos="191135" algn="l"/>
              </a:tabLst>
            </a:pPr>
            <a:r>
              <a:rPr sz="1400" b="0" spc="-20" dirty="0">
                <a:latin typeface="Calibri Light"/>
                <a:cs typeface="Calibri Light"/>
              </a:rPr>
              <a:t>Standardized</a:t>
            </a:r>
            <a:r>
              <a:rPr sz="1400" b="0" spc="-25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working</a:t>
            </a:r>
            <a:r>
              <a:rPr sz="1400" b="0" spc="-5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procedure</a:t>
            </a:r>
            <a:endParaRPr sz="1400">
              <a:latin typeface="Calibri Light"/>
              <a:cs typeface="Calibri Light"/>
            </a:endParaRPr>
          </a:p>
          <a:p>
            <a:pPr marL="190500" marR="5080" indent="-178435">
              <a:lnSpc>
                <a:spcPct val="150000"/>
              </a:lnSpc>
              <a:buClr>
                <a:srgbClr val="375F92"/>
              </a:buClr>
              <a:buFont typeface="Trebuchet MS"/>
              <a:buChar char="•"/>
              <a:tabLst>
                <a:tab pos="190500" algn="l"/>
              </a:tabLst>
            </a:pPr>
            <a:r>
              <a:rPr sz="1400" b="0" spc="-10" dirty="0">
                <a:latin typeface="Calibri Light"/>
                <a:cs typeface="Calibri Light"/>
              </a:rPr>
              <a:t>Clear</a:t>
            </a:r>
            <a:r>
              <a:rPr sz="1400" b="0" spc="-55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workflow</a:t>
            </a:r>
            <a:r>
              <a:rPr sz="1400" b="0" spc="-40" dirty="0">
                <a:latin typeface="Calibri Light"/>
                <a:cs typeface="Calibri Light"/>
              </a:rPr>
              <a:t> </a:t>
            </a:r>
            <a:r>
              <a:rPr sz="1400" b="0" dirty="0">
                <a:latin typeface="Calibri Light"/>
                <a:cs typeface="Calibri Light"/>
              </a:rPr>
              <a:t>and</a:t>
            </a:r>
            <a:r>
              <a:rPr sz="1400" b="0" spc="-40" dirty="0">
                <a:latin typeface="Calibri Light"/>
                <a:cs typeface="Calibri Light"/>
              </a:rPr>
              <a:t> </a:t>
            </a:r>
            <a:r>
              <a:rPr sz="1400" b="0" spc="-10" dirty="0">
                <a:latin typeface="Calibri Light"/>
                <a:cs typeface="Calibri Light"/>
              </a:rPr>
              <a:t>well-rounded training</a:t>
            </a:r>
            <a:endParaRPr sz="1400">
              <a:latin typeface="Calibri Light"/>
              <a:cs typeface="Calibri 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159763" y="2134933"/>
            <a:ext cx="10149840" cy="3734435"/>
            <a:chOff x="1159763" y="2134933"/>
            <a:chExt cx="10149840" cy="3734435"/>
          </a:xfrm>
        </p:grpSpPr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58449" y="2134933"/>
              <a:ext cx="3734181" cy="373418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85031" y="2638043"/>
              <a:ext cx="822960" cy="82296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685031" y="4776216"/>
              <a:ext cx="822960" cy="82448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48155" y="3329978"/>
              <a:ext cx="3342132" cy="34590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24863" y="3406647"/>
              <a:ext cx="3192145" cy="195580"/>
            </a:xfrm>
            <a:custGeom>
              <a:avLst/>
              <a:gdLst/>
              <a:ahLst/>
              <a:cxnLst/>
              <a:rect l="l" t="t" r="r" b="b"/>
              <a:pathLst>
                <a:path w="3192145" h="195579">
                  <a:moveTo>
                    <a:pt x="3166364" y="144779"/>
                  </a:moveTo>
                  <a:lnTo>
                    <a:pt x="3156501" y="146784"/>
                  </a:lnTo>
                  <a:lnTo>
                    <a:pt x="3148425" y="152241"/>
                  </a:lnTo>
                  <a:lnTo>
                    <a:pt x="3142968" y="160317"/>
                  </a:lnTo>
                  <a:lnTo>
                    <a:pt x="3140964" y="170179"/>
                  </a:lnTo>
                  <a:lnTo>
                    <a:pt x="3142968" y="180042"/>
                  </a:lnTo>
                  <a:lnTo>
                    <a:pt x="3148425" y="188118"/>
                  </a:lnTo>
                  <a:lnTo>
                    <a:pt x="3156501" y="193575"/>
                  </a:lnTo>
                  <a:lnTo>
                    <a:pt x="3166364" y="195579"/>
                  </a:lnTo>
                  <a:lnTo>
                    <a:pt x="3176226" y="193575"/>
                  </a:lnTo>
                  <a:lnTo>
                    <a:pt x="3184302" y="188118"/>
                  </a:lnTo>
                  <a:lnTo>
                    <a:pt x="3189759" y="180042"/>
                  </a:lnTo>
                  <a:lnTo>
                    <a:pt x="3190473" y="176529"/>
                  </a:lnTo>
                  <a:lnTo>
                    <a:pt x="3169920" y="176529"/>
                  </a:lnTo>
                  <a:lnTo>
                    <a:pt x="3172714" y="173736"/>
                  </a:lnTo>
                  <a:lnTo>
                    <a:pt x="3172714" y="166624"/>
                  </a:lnTo>
                  <a:lnTo>
                    <a:pt x="3169920" y="163829"/>
                  </a:lnTo>
                  <a:lnTo>
                    <a:pt x="3190473" y="163829"/>
                  </a:lnTo>
                  <a:lnTo>
                    <a:pt x="3189759" y="160317"/>
                  </a:lnTo>
                  <a:lnTo>
                    <a:pt x="3184302" y="152241"/>
                  </a:lnTo>
                  <a:lnTo>
                    <a:pt x="3176226" y="146784"/>
                  </a:lnTo>
                  <a:lnTo>
                    <a:pt x="3166364" y="144779"/>
                  </a:lnTo>
                  <a:close/>
                </a:path>
                <a:path w="3192145" h="195579">
                  <a:moveTo>
                    <a:pt x="8128" y="0"/>
                  </a:moveTo>
                  <a:lnTo>
                    <a:pt x="4191" y="507"/>
                  </a:lnTo>
                  <a:lnTo>
                    <a:pt x="2032" y="3301"/>
                  </a:lnTo>
                  <a:lnTo>
                    <a:pt x="0" y="6096"/>
                  </a:lnTo>
                  <a:lnTo>
                    <a:pt x="508" y="10032"/>
                  </a:lnTo>
                  <a:lnTo>
                    <a:pt x="217297" y="176022"/>
                  </a:lnTo>
                  <a:lnTo>
                    <a:pt x="218694" y="176529"/>
                  </a:lnTo>
                  <a:lnTo>
                    <a:pt x="3142254" y="176529"/>
                  </a:lnTo>
                  <a:lnTo>
                    <a:pt x="3140964" y="170179"/>
                  </a:lnTo>
                  <a:lnTo>
                    <a:pt x="3141996" y="165100"/>
                  </a:lnTo>
                  <a:lnTo>
                    <a:pt x="223901" y="165100"/>
                  </a:lnTo>
                  <a:lnTo>
                    <a:pt x="220091" y="163829"/>
                  </a:lnTo>
                  <a:lnTo>
                    <a:pt x="222242" y="163829"/>
                  </a:lnTo>
                  <a:lnTo>
                    <a:pt x="10922" y="2031"/>
                  </a:lnTo>
                  <a:lnTo>
                    <a:pt x="8128" y="0"/>
                  </a:lnTo>
                  <a:close/>
                </a:path>
                <a:path w="3192145" h="195579">
                  <a:moveTo>
                    <a:pt x="3190473" y="163829"/>
                  </a:moveTo>
                  <a:lnTo>
                    <a:pt x="3169920" y="163829"/>
                  </a:lnTo>
                  <a:lnTo>
                    <a:pt x="3172714" y="166624"/>
                  </a:lnTo>
                  <a:lnTo>
                    <a:pt x="3172714" y="173736"/>
                  </a:lnTo>
                  <a:lnTo>
                    <a:pt x="3169920" y="176529"/>
                  </a:lnTo>
                  <a:lnTo>
                    <a:pt x="3190473" y="176529"/>
                  </a:lnTo>
                  <a:lnTo>
                    <a:pt x="3191764" y="170179"/>
                  </a:lnTo>
                  <a:lnTo>
                    <a:pt x="3190473" y="163829"/>
                  </a:lnTo>
                  <a:close/>
                </a:path>
                <a:path w="3192145" h="195579">
                  <a:moveTo>
                    <a:pt x="222242" y="163829"/>
                  </a:moveTo>
                  <a:lnTo>
                    <a:pt x="220091" y="163829"/>
                  </a:lnTo>
                  <a:lnTo>
                    <a:pt x="223901" y="165100"/>
                  </a:lnTo>
                  <a:lnTo>
                    <a:pt x="222242" y="163829"/>
                  </a:lnTo>
                  <a:close/>
                </a:path>
                <a:path w="3192145" h="195579">
                  <a:moveTo>
                    <a:pt x="3142254" y="163829"/>
                  </a:moveTo>
                  <a:lnTo>
                    <a:pt x="222242" y="163829"/>
                  </a:lnTo>
                  <a:lnTo>
                    <a:pt x="223901" y="165100"/>
                  </a:lnTo>
                  <a:lnTo>
                    <a:pt x="3141996" y="165100"/>
                  </a:lnTo>
                  <a:lnTo>
                    <a:pt x="3142254" y="163829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9763" y="5388863"/>
              <a:ext cx="4148328" cy="34590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236332" y="5465444"/>
              <a:ext cx="3998595" cy="196215"/>
            </a:xfrm>
            <a:custGeom>
              <a:avLst/>
              <a:gdLst/>
              <a:ahLst/>
              <a:cxnLst/>
              <a:rect l="l" t="t" r="r" b="b"/>
              <a:pathLst>
                <a:path w="3998595" h="196214">
                  <a:moveTo>
                    <a:pt x="3972699" y="144906"/>
                  </a:moveTo>
                  <a:lnTo>
                    <a:pt x="3962837" y="146902"/>
                  </a:lnTo>
                  <a:lnTo>
                    <a:pt x="3954760" y="152344"/>
                  </a:lnTo>
                  <a:lnTo>
                    <a:pt x="3949303" y="160417"/>
                  </a:lnTo>
                  <a:lnTo>
                    <a:pt x="3947299" y="170306"/>
                  </a:lnTo>
                  <a:lnTo>
                    <a:pt x="3949303" y="180190"/>
                  </a:lnTo>
                  <a:lnTo>
                    <a:pt x="3954760" y="188264"/>
                  </a:lnTo>
                  <a:lnTo>
                    <a:pt x="3962837" y="193709"/>
                  </a:lnTo>
                  <a:lnTo>
                    <a:pt x="3972699" y="195706"/>
                  </a:lnTo>
                  <a:lnTo>
                    <a:pt x="3982562" y="193709"/>
                  </a:lnTo>
                  <a:lnTo>
                    <a:pt x="3990638" y="188264"/>
                  </a:lnTo>
                  <a:lnTo>
                    <a:pt x="3996095" y="180190"/>
                  </a:lnTo>
                  <a:lnTo>
                    <a:pt x="3996812" y="176656"/>
                  </a:lnTo>
                  <a:lnTo>
                    <a:pt x="3976255" y="176656"/>
                  </a:lnTo>
                  <a:lnTo>
                    <a:pt x="3979049" y="173812"/>
                  </a:lnTo>
                  <a:lnTo>
                    <a:pt x="3979049" y="166801"/>
                  </a:lnTo>
                  <a:lnTo>
                    <a:pt x="3976255" y="163956"/>
                  </a:lnTo>
                  <a:lnTo>
                    <a:pt x="3996812" y="163956"/>
                  </a:lnTo>
                  <a:lnTo>
                    <a:pt x="3996095" y="160417"/>
                  </a:lnTo>
                  <a:lnTo>
                    <a:pt x="3990638" y="152344"/>
                  </a:lnTo>
                  <a:lnTo>
                    <a:pt x="3982562" y="146902"/>
                  </a:lnTo>
                  <a:lnTo>
                    <a:pt x="3972699" y="144906"/>
                  </a:lnTo>
                  <a:close/>
                </a:path>
                <a:path w="3998595" h="196214">
                  <a:moveTo>
                    <a:pt x="7569" y="0"/>
                  </a:moveTo>
                  <a:lnTo>
                    <a:pt x="3657" y="888"/>
                  </a:lnTo>
                  <a:lnTo>
                    <a:pt x="0" y="6984"/>
                  </a:lnTo>
                  <a:lnTo>
                    <a:pt x="952" y="10794"/>
                  </a:lnTo>
                  <a:lnTo>
                    <a:pt x="3949" y="12699"/>
                  </a:lnTo>
                  <a:lnTo>
                    <a:pt x="272300" y="176339"/>
                  </a:lnTo>
                  <a:lnTo>
                    <a:pt x="273443" y="176656"/>
                  </a:lnTo>
                  <a:lnTo>
                    <a:pt x="3948587" y="176656"/>
                  </a:lnTo>
                  <a:lnTo>
                    <a:pt x="3947299" y="170306"/>
                  </a:lnTo>
                  <a:lnTo>
                    <a:pt x="3948398" y="164884"/>
                  </a:lnTo>
                  <a:lnTo>
                    <a:pt x="277888" y="164884"/>
                  </a:lnTo>
                  <a:lnTo>
                    <a:pt x="274586" y="163956"/>
                  </a:lnTo>
                  <a:lnTo>
                    <a:pt x="276369" y="163956"/>
                  </a:lnTo>
                  <a:lnTo>
                    <a:pt x="10553" y="1777"/>
                  </a:lnTo>
                  <a:lnTo>
                    <a:pt x="7569" y="0"/>
                  </a:lnTo>
                  <a:close/>
                </a:path>
                <a:path w="3998595" h="196214">
                  <a:moveTo>
                    <a:pt x="3996812" y="163956"/>
                  </a:moveTo>
                  <a:lnTo>
                    <a:pt x="3976255" y="163956"/>
                  </a:lnTo>
                  <a:lnTo>
                    <a:pt x="3979049" y="166801"/>
                  </a:lnTo>
                  <a:lnTo>
                    <a:pt x="3979049" y="173812"/>
                  </a:lnTo>
                  <a:lnTo>
                    <a:pt x="3976255" y="176656"/>
                  </a:lnTo>
                  <a:lnTo>
                    <a:pt x="3996812" y="176656"/>
                  </a:lnTo>
                  <a:lnTo>
                    <a:pt x="3998099" y="170306"/>
                  </a:lnTo>
                  <a:lnTo>
                    <a:pt x="3996812" y="163956"/>
                  </a:lnTo>
                  <a:close/>
                </a:path>
                <a:path w="3998595" h="196214">
                  <a:moveTo>
                    <a:pt x="276369" y="163956"/>
                  </a:moveTo>
                  <a:lnTo>
                    <a:pt x="274586" y="163956"/>
                  </a:lnTo>
                  <a:lnTo>
                    <a:pt x="277888" y="164884"/>
                  </a:lnTo>
                  <a:lnTo>
                    <a:pt x="276369" y="163956"/>
                  </a:lnTo>
                  <a:close/>
                </a:path>
                <a:path w="3998595" h="196214">
                  <a:moveTo>
                    <a:pt x="3948586" y="163956"/>
                  </a:moveTo>
                  <a:lnTo>
                    <a:pt x="276369" y="163956"/>
                  </a:lnTo>
                  <a:lnTo>
                    <a:pt x="277888" y="164884"/>
                  </a:lnTo>
                  <a:lnTo>
                    <a:pt x="3948398" y="164884"/>
                  </a:lnTo>
                  <a:lnTo>
                    <a:pt x="3948586" y="163956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77556" y="3329978"/>
              <a:ext cx="3343655" cy="34590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55787" y="3406647"/>
              <a:ext cx="3193415" cy="195580"/>
            </a:xfrm>
            <a:custGeom>
              <a:avLst/>
              <a:gdLst/>
              <a:ahLst/>
              <a:cxnLst/>
              <a:rect l="l" t="t" r="r" b="b"/>
              <a:pathLst>
                <a:path w="3193415" h="195579">
                  <a:moveTo>
                    <a:pt x="25400" y="144779"/>
                  </a:moveTo>
                  <a:lnTo>
                    <a:pt x="15537" y="146784"/>
                  </a:lnTo>
                  <a:lnTo>
                    <a:pt x="7461" y="152241"/>
                  </a:lnTo>
                  <a:lnTo>
                    <a:pt x="2004" y="160317"/>
                  </a:lnTo>
                  <a:lnTo>
                    <a:pt x="0" y="170179"/>
                  </a:lnTo>
                  <a:lnTo>
                    <a:pt x="2004" y="180042"/>
                  </a:lnTo>
                  <a:lnTo>
                    <a:pt x="7461" y="188118"/>
                  </a:lnTo>
                  <a:lnTo>
                    <a:pt x="15537" y="193575"/>
                  </a:lnTo>
                  <a:lnTo>
                    <a:pt x="25400" y="195579"/>
                  </a:lnTo>
                  <a:lnTo>
                    <a:pt x="35262" y="193575"/>
                  </a:lnTo>
                  <a:lnTo>
                    <a:pt x="43338" y="188118"/>
                  </a:lnTo>
                  <a:lnTo>
                    <a:pt x="48795" y="180042"/>
                  </a:lnTo>
                  <a:lnTo>
                    <a:pt x="49509" y="176529"/>
                  </a:lnTo>
                  <a:lnTo>
                    <a:pt x="21843" y="176529"/>
                  </a:lnTo>
                  <a:lnTo>
                    <a:pt x="19050" y="173736"/>
                  </a:lnTo>
                  <a:lnTo>
                    <a:pt x="19050" y="166624"/>
                  </a:lnTo>
                  <a:lnTo>
                    <a:pt x="21843" y="163829"/>
                  </a:lnTo>
                  <a:lnTo>
                    <a:pt x="49509" y="163829"/>
                  </a:lnTo>
                  <a:lnTo>
                    <a:pt x="48795" y="160317"/>
                  </a:lnTo>
                  <a:lnTo>
                    <a:pt x="43338" y="152241"/>
                  </a:lnTo>
                  <a:lnTo>
                    <a:pt x="35262" y="146784"/>
                  </a:lnTo>
                  <a:lnTo>
                    <a:pt x="25400" y="144779"/>
                  </a:lnTo>
                  <a:close/>
                </a:path>
                <a:path w="3193415" h="195579">
                  <a:moveTo>
                    <a:pt x="49509" y="163829"/>
                  </a:moveTo>
                  <a:lnTo>
                    <a:pt x="21843" y="163829"/>
                  </a:lnTo>
                  <a:lnTo>
                    <a:pt x="19050" y="166624"/>
                  </a:lnTo>
                  <a:lnTo>
                    <a:pt x="19050" y="173736"/>
                  </a:lnTo>
                  <a:lnTo>
                    <a:pt x="21843" y="176529"/>
                  </a:lnTo>
                  <a:lnTo>
                    <a:pt x="49509" y="176529"/>
                  </a:lnTo>
                  <a:lnTo>
                    <a:pt x="50800" y="170179"/>
                  </a:lnTo>
                  <a:lnTo>
                    <a:pt x="49509" y="163829"/>
                  </a:lnTo>
                  <a:close/>
                </a:path>
                <a:path w="3193415" h="195579">
                  <a:moveTo>
                    <a:pt x="2970919" y="163829"/>
                  </a:moveTo>
                  <a:lnTo>
                    <a:pt x="49509" y="163829"/>
                  </a:lnTo>
                  <a:lnTo>
                    <a:pt x="50800" y="170179"/>
                  </a:lnTo>
                  <a:lnTo>
                    <a:pt x="49612" y="176022"/>
                  </a:lnTo>
                  <a:lnTo>
                    <a:pt x="49509" y="176529"/>
                  </a:lnTo>
                  <a:lnTo>
                    <a:pt x="2974466" y="176529"/>
                  </a:lnTo>
                  <a:lnTo>
                    <a:pt x="2975863" y="176022"/>
                  </a:lnTo>
                  <a:lnTo>
                    <a:pt x="2977006" y="175260"/>
                  </a:lnTo>
                  <a:lnTo>
                    <a:pt x="2990276" y="165100"/>
                  </a:lnTo>
                  <a:lnTo>
                    <a:pt x="2969259" y="165100"/>
                  </a:lnTo>
                  <a:lnTo>
                    <a:pt x="2970919" y="163829"/>
                  </a:lnTo>
                  <a:close/>
                </a:path>
                <a:path w="3193415" h="195579">
                  <a:moveTo>
                    <a:pt x="3185159" y="0"/>
                  </a:moveTo>
                  <a:lnTo>
                    <a:pt x="3182365" y="2031"/>
                  </a:lnTo>
                  <a:lnTo>
                    <a:pt x="2969259" y="165100"/>
                  </a:lnTo>
                  <a:lnTo>
                    <a:pt x="2973069" y="163829"/>
                  </a:lnTo>
                  <a:lnTo>
                    <a:pt x="2991935" y="163829"/>
                  </a:lnTo>
                  <a:lnTo>
                    <a:pt x="3192779" y="10032"/>
                  </a:lnTo>
                  <a:lnTo>
                    <a:pt x="3193414" y="6096"/>
                  </a:lnTo>
                  <a:lnTo>
                    <a:pt x="3189096" y="507"/>
                  </a:lnTo>
                  <a:lnTo>
                    <a:pt x="3185159" y="0"/>
                  </a:lnTo>
                  <a:close/>
                </a:path>
                <a:path w="3193415" h="195579">
                  <a:moveTo>
                    <a:pt x="2991935" y="163829"/>
                  </a:moveTo>
                  <a:lnTo>
                    <a:pt x="2973069" y="163829"/>
                  </a:lnTo>
                  <a:lnTo>
                    <a:pt x="2969259" y="165100"/>
                  </a:lnTo>
                  <a:lnTo>
                    <a:pt x="2990276" y="165100"/>
                  </a:lnTo>
                  <a:lnTo>
                    <a:pt x="2991935" y="163829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59752" y="5388863"/>
              <a:ext cx="4149852" cy="345909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237984" y="5465444"/>
              <a:ext cx="3999865" cy="196215"/>
            </a:xfrm>
            <a:custGeom>
              <a:avLst/>
              <a:gdLst/>
              <a:ahLst/>
              <a:cxnLst/>
              <a:rect l="l" t="t" r="r" b="b"/>
              <a:pathLst>
                <a:path w="3999865" h="196214">
                  <a:moveTo>
                    <a:pt x="25400" y="144906"/>
                  </a:moveTo>
                  <a:lnTo>
                    <a:pt x="15537" y="146902"/>
                  </a:lnTo>
                  <a:lnTo>
                    <a:pt x="7461" y="152344"/>
                  </a:lnTo>
                  <a:lnTo>
                    <a:pt x="2004" y="160417"/>
                  </a:lnTo>
                  <a:lnTo>
                    <a:pt x="0" y="170306"/>
                  </a:lnTo>
                  <a:lnTo>
                    <a:pt x="2004" y="180190"/>
                  </a:lnTo>
                  <a:lnTo>
                    <a:pt x="7461" y="188264"/>
                  </a:lnTo>
                  <a:lnTo>
                    <a:pt x="15537" y="193709"/>
                  </a:lnTo>
                  <a:lnTo>
                    <a:pt x="25400" y="195706"/>
                  </a:lnTo>
                  <a:lnTo>
                    <a:pt x="35262" y="193709"/>
                  </a:lnTo>
                  <a:lnTo>
                    <a:pt x="43338" y="188264"/>
                  </a:lnTo>
                  <a:lnTo>
                    <a:pt x="48795" y="180190"/>
                  </a:lnTo>
                  <a:lnTo>
                    <a:pt x="49512" y="176656"/>
                  </a:lnTo>
                  <a:lnTo>
                    <a:pt x="21844" y="176656"/>
                  </a:lnTo>
                  <a:lnTo>
                    <a:pt x="19050" y="173812"/>
                  </a:lnTo>
                  <a:lnTo>
                    <a:pt x="19050" y="166801"/>
                  </a:lnTo>
                  <a:lnTo>
                    <a:pt x="21844" y="163956"/>
                  </a:lnTo>
                  <a:lnTo>
                    <a:pt x="49513" y="163956"/>
                  </a:lnTo>
                  <a:lnTo>
                    <a:pt x="48795" y="160417"/>
                  </a:lnTo>
                  <a:lnTo>
                    <a:pt x="43338" y="152344"/>
                  </a:lnTo>
                  <a:lnTo>
                    <a:pt x="35262" y="146902"/>
                  </a:lnTo>
                  <a:lnTo>
                    <a:pt x="25400" y="144906"/>
                  </a:lnTo>
                  <a:close/>
                </a:path>
                <a:path w="3999865" h="196214">
                  <a:moveTo>
                    <a:pt x="49513" y="163956"/>
                  </a:moveTo>
                  <a:lnTo>
                    <a:pt x="21844" y="163956"/>
                  </a:lnTo>
                  <a:lnTo>
                    <a:pt x="19050" y="166801"/>
                  </a:lnTo>
                  <a:lnTo>
                    <a:pt x="19050" y="173812"/>
                  </a:lnTo>
                  <a:lnTo>
                    <a:pt x="21844" y="176656"/>
                  </a:lnTo>
                  <a:lnTo>
                    <a:pt x="49512" y="176656"/>
                  </a:lnTo>
                  <a:lnTo>
                    <a:pt x="50800" y="170306"/>
                  </a:lnTo>
                  <a:lnTo>
                    <a:pt x="49513" y="163956"/>
                  </a:lnTo>
                  <a:close/>
                </a:path>
                <a:path w="3999865" h="196214">
                  <a:moveTo>
                    <a:pt x="3723128" y="163956"/>
                  </a:moveTo>
                  <a:lnTo>
                    <a:pt x="49513" y="163956"/>
                  </a:lnTo>
                  <a:lnTo>
                    <a:pt x="50800" y="170306"/>
                  </a:lnTo>
                  <a:lnTo>
                    <a:pt x="49576" y="176339"/>
                  </a:lnTo>
                  <a:lnTo>
                    <a:pt x="49512" y="176656"/>
                  </a:lnTo>
                  <a:lnTo>
                    <a:pt x="3726053" y="176656"/>
                  </a:lnTo>
                  <a:lnTo>
                    <a:pt x="3727196" y="176339"/>
                  </a:lnTo>
                  <a:lnTo>
                    <a:pt x="3745990" y="164884"/>
                  </a:lnTo>
                  <a:lnTo>
                    <a:pt x="3721608" y="164884"/>
                  </a:lnTo>
                  <a:lnTo>
                    <a:pt x="3723128" y="163956"/>
                  </a:lnTo>
                  <a:close/>
                </a:path>
                <a:path w="3999865" h="196214">
                  <a:moveTo>
                    <a:pt x="3992118" y="0"/>
                  </a:moveTo>
                  <a:lnTo>
                    <a:pt x="3989070" y="1777"/>
                  </a:lnTo>
                  <a:lnTo>
                    <a:pt x="3721608" y="164884"/>
                  </a:lnTo>
                  <a:lnTo>
                    <a:pt x="3724910" y="163956"/>
                  </a:lnTo>
                  <a:lnTo>
                    <a:pt x="3747511" y="163956"/>
                  </a:lnTo>
                  <a:lnTo>
                    <a:pt x="3995674" y="12699"/>
                  </a:lnTo>
                  <a:lnTo>
                    <a:pt x="3998722" y="10794"/>
                  </a:lnTo>
                  <a:lnTo>
                    <a:pt x="3999611" y="6984"/>
                  </a:lnTo>
                  <a:lnTo>
                    <a:pt x="3997833" y="3936"/>
                  </a:lnTo>
                  <a:lnTo>
                    <a:pt x="3995928" y="888"/>
                  </a:lnTo>
                  <a:lnTo>
                    <a:pt x="3992118" y="0"/>
                  </a:lnTo>
                  <a:close/>
                </a:path>
                <a:path w="3999865" h="196214">
                  <a:moveTo>
                    <a:pt x="3747511" y="163956"/>
                  </a:moveTo>
                  <a:lnTo>
                    <a:pt x="3724910" y="163956"/>
                  </a:lnTo>
                  <a:lnTo>
                    <a:pt x="3721608" y="164884"/>
                  </a:lnTo>
                  <a:lnTo>
                    <a:pt x="3745990" y="164884"/>
                  </a:lnTo>
                  <a:lnTo>
                    <a:pt x="3747511" y="163956"/>
                  </a:lnTo>
                  <a:close/>
                </a:path>
              </a:pathLst>
            </a:custGeom>
            <a:solidFill>
              <a:srgbClr val="79797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86344" y="2638043"/>
              <a:ext cx="822959" cy="82296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86344" y="4776216"/>
              <a:ext cx="755903" cy="757428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231386" y="3760469"/>
              <a:ext cx="94615" cy="469900"/>
            </a:xfrm>
            <a:custGeom>
              <a:avLst/>
              <a:gdLst/>
              <a:ahLst/>
              <a:cxnLst/>
              <a:rect l="l" t="t" r="r" b="b"/>
              <a:pathLst>
                <a:path w="94614" h="469900">
                  <a:moveTo>
                    <a:pt x="94487" y="469391"/>
                  </a:moveTo>
                  <a:lnTo>
                    <a:pt x="57703" y="468768"/>
                  </a:lnTo>
                  <a:lnTo>
                    <a:pt x="27670" y="467074"/>
                  </a:lnTo>
                  <a:lnTo>
                    <a:pt x="7423" y="464569"/>
                  </a:lnTo>
                  <a:lnTo>
                    <a:pt x="0" y="461517"/>
                  </a:lnTo>
                  <a:lnTo>
                    <a:pt x="0" y="7873"/>
                  </a:lnTo>
                  <a:lnTo>
                    <a:pt x="7423" y="4822"/>
                  </a:lnTo>
                  <a:lnTo>
                    <a:pt x="27670" y="2317"/>
                  </a:lnTo>
                  <a:lnTo>
                    <a:pt x="57703" y="623"/>
                  </a:lnTo>
                  <a:lnTo>
                    <a:pt x="94487" y="0"/>
                  </a:lnTo>
                </a:path>
              </a:pathLst>
            </a:custGeom>
            <a:ln w="2857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1969007" y="3747515"/>
            <a:ext cx="2184400" cy="494030"/>
          </a:xfrm>
          <a:prstGeom prst="rect">
            <a:avLst/>
          </a:prstGeom>
          <a:solidFill>
            <a:srgbClr val="FFF1CC"/>
          </a:solidFill>
        </p:spPr>
        <p:txBody>
          <a:bodyPr vert="horz" wrap="square" lIns="0" tIns="22225" rIns="0" bIns="0" rtlCol="0">
            <a:spAutoFit/>
          </a:bodyPr>
          <a:lstStyle/>
          <a:p>
            <a:pPr marL="342265" marR="213995" indent="-120650">
              <a:lnSpc>
                <a:spcPct val="100000"/>
              </a:lnSpc>
              <a:spcBef>
                <a:spcPts val="175"/>
              </a:spcBef>
            </a:pPr>
            <a:r>
              <a:rPr sz="1400" b="1" spc="-10" dirty="0">
                <a:solidFill>
                  <a:srgbClr val="CC0000"/>
                </a:solidFill>
                <a:latin typeface="Calibri"/>
                <a:cs typeface="Calibri"/>
              </a:rPr>
              <a:t>Advanced</a:t>
            </a:r>
            <a:r>
              <a:rPr sz="1400" b="1" spc="-3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CC0000"/>
                </a:solidFill>
                <a:latin typeface="Calibri"/>
                <a:cs typeface="Calibri"/>
              </a:rPr>
              <a:t>machinery</a:t>
            </a:r>
            <a:r>
              <a:rPr sz="1400" b="1" spc="-10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400" b="1" spc="-25" dirty="0">
                <a:solidFill>
                  <a:srgbClr val="CC0000"/>
                </a:solidFill>
                <a:latin typeface="Calibri"/>
                <a:cs typeface="Calibri"/>
              </a:rPr>
              <a:t>to </a:t>
            </a:r>
            <a:r>
              <a:rPr sz="1400" b="1" spc="-10" dirty="0">
                <a:solidFill>
                  <a:srgbClr val="CC0000"/>
                </a:solidFill>
                <a:latin typeface="Calibri"/>
                <a:cs typeface="Calibri"/>
              </a:rPr>
              <a:t>facilitate</a:t>
            </a:r>
            <a:r>
              <a:rPr sz="1400" b="1" spc="-15" dirty="0">
                <a:solidFill>
                  <a:srgbClr val="CC000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CC0000"/>
                </a:solidFill>
                <a:latin typeface="Calibri"/>
                <a:cs typeface="Calibri"/>
              </a:rPr>
              <a:t>production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8831" y="83819"/>
            <a:ext cx="880872" cy="3169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7512" y="4312920"/>
            <a:ext cx="2333244" cy="135483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6246" y="4582795"/>
            <a:ext cx="16541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JV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factory</a:t>
            </a:r>
            <a:r>
              <a:rPr sz="1800" b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Italy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5850" y="5140578"/>
            <a:ext cx="1896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dirty="0">
                <a:solidFill>
                  <a:srgbClr val="FFFFFF"/>
                </a:solidFill>
                <a:latin typeface="Times New Roman"/>
                <a:cs typeface="Times New Roman"/>
              </a:rPr>
              <a:t>B.B.C </a:t>
            </a:r>
            <a:r>
              <a:rPr sz="1400" i="1" spc="-10" dirty="0">
                <a:solidFill>
                  <a:srgbClr val="FFFFFF"/>
                </a:solidFill>
                <a:latin typeface="Times New Roman"/>
                <a:cs typeface="Times New Roman"/>
              </a:rPr>
              <a:t>PELLETTERIE</a:t>
            </a:r>
            <a:r>
              <a:rPr sz="1400" i="1" spc="-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s.r.l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14315" y="4312920"/>
            <a:ext cx="5078095" cy="1355090"/>
          </a:xfrm>
          <a:prstGeom prst="rect">
            <a:avLst/>
          </a:prstGeom>
          <a:solidFill>
            <a:srgbClr val="DAE2F3"/>
          </a:solidFill>
        </p:spPr>
        <p:txBody>
          <a:bodyPr vert="horz" wrap="square" lIns="0" tIns="114935" rIns="0" bIns="0" rtlCol="0">
            <a:spAutoFit/>
          </a:bodyPr>
          <a:lstStyle/>
          <a:p>
            <a:pPr marL="378460" indent="-286385">
              <a:lnSpc>
                <a:spcPct val="100000"/>
              </a:lnSpc>
              <a:spcBef>
                <a:spcPts val="905"/>
              </a:spcBef>
              <a:buFont typeface="Arial"/>
              <a:buChar char="•"/>
              <a:tabLst>
                <a:tab pos="378460" algn="l"/>
              </a:tabLst>
            </a:pPr>
            <a:r>
              <a:rPr sz="1800" dirty="0">
                <a:latin typeface="Calibri"/>
                <a:cs typeface="Calibri"/>
              </a:rPr>
              <a:t>Full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production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process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Italy</a:t>
            </a:r>
            <a:endParaRPr sz="1800">
              <a:latin typeface="Calibri"/>
              <a:cs typeface="Calibri"/>
            </a:endParaRPr>
          </a:p>
          <a:p>
            <a:pPr marL="378460" indent="-286385">
              <a:lnSpc>
                <a:spcPct val="100000"/>
              </a:lnSpc>
              <a:buFont typeface="Arial"/>
              <a:buChar char="•"/>
              <a:tabLst>
                <a:tab pos="378460" algn="l"/>
              </a:tabLst>
            </a:pPr>
            <a:r>
              <a:rPr sz="1800" dirty="0">
                <a:latin typeface="Calibri"/>
                <a:cs typeface="Calibri"/>
              </a:rPr>
              <a:t>Sample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room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workshop</a:t>
            </a:r>
            <a:endParaRPr sz="1800">
              <a:latin typeface="Calibri"/>
              <a:cs typeface="Calibri"/>
            </a:endParaRPr>
          </a:p>
          <a:p>
            <a:pPr marL="378460" marR="456565" indent="-287020">
              <a:lnSpc>
                <a:spcPct val="100000"/>
              </a:lnSpc>
              <a:buFont typeface="Arial"/>
              <a:buChar char="•"/>
              <a:tabLst>
                <a:tab pos="378460" algn="l"/>
              </a:tabLst>
            </a:pPr>
            <a:r>
              <a:rPr sz="1800" dirty="0">
                <a:latin typeface="Calibri"/>
                <a:cs typeface="Calibri"/>
              </a:rPr>
              <a:t>Capable</a:t>
            </a:r>
            <a:r>
              <a:rPr sz="1800" spc="-1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of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local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development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small-scale production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7512" y="1889760"/>
            <a:ext cx="2333244" cy="14218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12342" y="2084908"/>
            <a:ext cx="164274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Trading</a:t>
            </a:r>
            <a:r>
              <a:rPr sz="1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company</a:t>
            </a:r>
            <a:endParaRPr sz="1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5"/>
              </a:spcBef>
            </a:pP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Italy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0352" y="2856738"/>
            <a:ext cx="106489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i="1" dirty="0">
                <a:solidFill>
                  <a:srgbClr val="FFFFFF"/>
                </a:solidFill>
                <a:latin typeface="Times New Roman"/>
                <a:cs typeface="Times New Roman"/>
              </a:rPr>
              <a:t>DEART</a:t>
            </a:r>
            <a:r>
              <a:rPr sz="1400" i="1" spc="-9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140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ITALY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144011" y="1889760"/>
            <a:ext cx="8418830" cy="607060"/>
          </a:xfrm>
          <a:prstGeom prst="rect">
            <a:avLst/>
          </a:prstGeom>
          <a:solidFill>
            <a:srgbClr val="D5DCE4"/>
          </a:solidFill>
          <a:ln w="12700">
            <a:solidFill>
              <a:srgbClr val="DAE2F3"/>
            </a:solidFill>
          </a:ln>
        </p:spPr>
        <p:txBody>
          <a:bodyPr vert="horz" wrap="square" lIns="0" tIns="1517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95"/>
              </a:spcBef>
            </a:pPr>
            <a:r>
              <a:rPr sz="1800" dirty="0">
                <a:latin typeface="Calibri"/>
                <a:cs typeface="Calibri"/>
              </a:rPr>
              <a:t>Full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process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management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44011" y="2699004"/>
            <a:ext cx="1670685" cy="607060"/>
          </a:xfrm>
          <a:prstGeom prst="rect">
            <a:avLst/>
          </a:prstGeom>
          <a:solidFill>
            <a:srgbClr val="D5DCE4"/>
          </a:solidFill>
          <a:ln w="12700">
            <a:solidFill>
              <a:srgbClr val="DAE2F3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latin typeface="Calibri"/>
                <a:cs typeface="Calibri"/>
              </a:rPr>
              <a:t>Local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employee</a:t>
            </a:r>
            <a:endParaRPr sz="1800">
              <a:latin typeface="Calibri"/>
              <a:cs typeface="Calibri"/>
            </a:endParaRPr>
          </a:p>
          <a:p>
            <a:pPr marL="1905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coordination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92283" y="2699004"/>
            <a:ext cx="1670685" cy="607060"/>
          </a:xfrm>
          <a:prstGeom prst="rect">
            <a:avLst/>
          </a:prstGeom>
          <a:solidFill>
            <a:srgbClr val="D5DCE4"/>
          </a:solidFill>
          <a:ln w="12700">
            <a:solidFill>
              <a:srgbClr val="DAE2F3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14"/>
              </a:spcBef>
            </a:pPr>
            <a:r>
              <a:rPr sz="1800" dirty="0">
                <a:latin typeface="Calibri"/>
                <a:cs typeface="Calibri"/>
              </a:rPr>
              <a:t>Local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employee</a:t>
            </a:r>
            <a:endParaRPr sz="1800">
              <a:latin typeface="Calibri"/>
              <a:cs typeface="Calibri"/>
            </a:endParaRPr>
          </a:p>
          <a:p>
            <a:pPr marL="3810" algn="ctr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coordination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44011" y="3491484"/>
            <a:ext cx="8418576" cy="614171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3672332" y="3635120"/>
            <a:ext cx="577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Order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63842" y="3635120"/>
            <a:ext cx="1071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71556" y="3635120"/>
            <a:ext cx="12115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Examination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67512" y="3610355"/>
            <a:ext cx="2332990" cy="378460"/>
            <a:chOff x="667512" y="3610355"/>
            <a:chExt cx="2332990" cy="378460"/>
          </a:xfrm>
        </p:grpSpPr>
        <p:sp>
          <p:nvSpPr>
            <p:cNvPr id="18" name="object 18"/>
            <p:cNvSpPr/>
            <p:nvPr/>
          </p:nvSpPr>
          <p:spPr>
            <a:xfrm>
              <a:off x="667512" y="3799331"/>
              <a:ext cx="2332990" cy="0"/>
            </a:xfrm>
            <a:custGeom>
              <a:avLst/>
              <a:gdLst/>
              <a:ahLst/>
              <a:cxnLst/>
              <a:rect l="l" t="t" r="r" b="b"/>
              <a:pathLst>
                <a:path w="2332990">
                  <a:moveTo>
                    <a:pt x="0" y="0"/>
                  </a:moveTo>
                  <a:lnTo>
                    <a:pt x="2332609" y="0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645920" y="3610355"/>
              <a:ext cx="376555" cy="378460"/>
            </a:xfrm>
            <a:custGeom>
              <a:avLst/>
              <a:gdLst/>
              <a:ahLst/>
              <a:cxnLst/>
              <a:rect l="l" t="t" r="r" b="b"/>
              <a:pathLst>
                <a:path w="376555" h="378460">
                  <a:moveTo>
                    <a:pt x="188213" y="0"/>
                  </a:moveTo>
                  <a:lnTo>
                    <a:pt x="138200" y="6748"/>
                  </a:lnTo>
                  <a:lnTo>
                    <a:pt x="93246" y="25795"/>
                  </a:lnTo>
                  <a:lnTo>
                    <a:pt x="55149" y="55340"/>
                  </a:lnTo>
                  <a:lnTo>
                    <a:pt x="25710" y="93584"/>
                  </a:lnTo>
                  <a:lnTo>
                    <a:pt x="6727" y="138729"/>
                  </a:lnTo>
                  <a:lnTo>
                    <a:pt x="0" y="188976"/>
                  </a:lnTo>
                  <a:lnTo>
                    <a:pt x="6727" y="239222"/>
                  </a:lnTo>
                  <a:lnTo>
                    <a:pt x="25710" y="284367"/>
                  </a:lnTo>
                  <a:lnTo>
                    <a:pt x="55149" y="322611"/>
                  </a:lnTo>
                  <a:lnTo>
                    <a:pt x="93246" y="352156"/>
                  </a:lnTo>
                  <a:lnTo>
                    <a:pt x="138200" y="371203"/>
                  </a:lnTo>
                  <a:lnTo>
                    <a:pt x="188213" y="377952"/>
                  </a:lnTo>
                  <a:lnTo>
                    <a:pt x="238227" y="371203"/>
                  </a:lnTo>
                  <a:lnTo>
                    <a:pt x="283181" y="352156"/>
                  </a:lnTo>
                  <a:lnTo>
                    <a:pt x="321278" y="322611"/>
                  </a:lnTo>
                  <a:lnTo>
                    <a:pt x="350717" y="284367"/>
                  </a:lnTo>
                  <a:lnTo>
                    <a:pt x="369700" y="239222"/>
                  </a:lnTo>
                  <a:lnTo>
                    <a:pt x="376428" y="188976"/>
                  </a:lnTo>
                  <a:lnTo>
                    <a:pt x="369700" y="138729"/>
                  </a:lnTo>
                  <a:lnTo>
                    <a:pt x="350717" y="93584"/>
                  </a:lnTo>
                  <a:lnTo>
                    <a:pt x="321278" y="55340"/>
                  </a:lnTo>
                  <a:lnTo>
                    <a:pt x="283181" y="25795"/>
                  </a:lnTo>
                  <a:lnTo>
                    <a:pt x="238227" y="6748"/>
                  </a:lnTo>
                  <a:lnTo>
                    <a:pt x="188213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1743836" y="3635120"/>
            <a:ext cx="181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&amp;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xfrm>
            <a:off x="268020" y="286588"/>
            <a:ext cx="351917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“Made</a:t>
            </a:r>
            <a:r>
              <a:rPr spc="-35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Italy”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1876" y="1191767"/>
            <a:ext cx="4969764" cy="276758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24728" y="1191767"/>
            <a:ext cx="4940808" cy="276758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92779" y="4064506"/>
            <a:ext cx="4940808" cy="276910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Italy</a:t>
            </a:r>
            <a:r>
              <a:rPr sz="26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sz="2600" spc="-5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dirty="0">
                <a:solidFill>
                  <a:srgbClr val="000000"/>
                </a:solidFill>
                <a:latin typeface="Calibri"/>
                <a:cs typeface="Calibri"/>
              </a:rPr>
              <a:t>-</a:t>
            </a:r>
            <a:r>
              <a:rPr sz="2600" spc="-4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600" spc="-10" dirty="0">
                <a:solidFill>
                  <a:srgbClr val="000000"/>
                </a:solidFill>
                <a:latin typeface="Calibri"/>
                <a:cs typeface="Calibri"/>
              </a:rPr>
              <a:t>Workshop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196" y="796290"/>
            <a:ext cx="2717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B.B.C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PELLETTERIE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s.r.l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42659" y="1527047"/>
            <a:ext cx="5928360" cy="4386072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300" y="1527047"/>
            <a:ext cx="5853684" cy="439369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Italy</a:t>
            </a:r>
            <a:r>
              <a:rPr sz="2800" spc="-6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sz="2800" spc="-5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sz="28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Warehouse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196" y="796290"/>
            <a:ext cx="2717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B.B.C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PELLETTERIE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s.r.l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01156" y="1370015"/>
            <a:ext cx="2147705" cy="257714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74634" y="4635153"/>
            <a:ext cx="2164134" cy="16507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2114" y="4577146"/>
            <a:ext cx="2750723" cy="173522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016043" y="1464819"/>
            <a:ext cx="1997211" cy="243863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483975" y="4504928"/>
            <a:ext cx="2061621" cy="179190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586189" y="1281683"/>
            <a:ext cx="1980859" cy="269900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Italy</a:t>
            </a:r>
            <a:r>
              <a:rPr sz="2800" spc="-8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Project</a:t>
            </a:r>
            <a:r>
              <a:rPr sz="28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–</a:t>
            </a:r>
            <a:r>
              <a:rPr sz="2800" spc="-7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000000"/>
                </a:solidFill>
                <a:latin typeface="Calibri"/>
                <a:cs typeface="Calibri"/>
              </a:rPr>
              <a:t>Production</a:t>
            </a:r>
            <a:r>
              <a:rPr sz="2800" spc="-8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000000"/>
                </a:solidFill>
                <a:latin typeface="Calibri"/>
                <a:cs typeface="Calibri"/>
              </a:rPr>
              <a:t>Styles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3196" y="796290"/>
            <a:ext cx="2717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B.B.C</a:t>
            </a:r>
            <a:r>
              <a:rPr sz="1800" b="1" spc="-25" dirty="0">
                <a:latin typeface="Arial"/>
                <a:cs typeface="Arial"/>
              </a:rPr>
              <a:t> </a:t>
            </a:r>
            <a:r>
              <a:rPr sz="1800" b="1" dirty="0">
                <a:latin typeface="Arial"/>
                <a:cs typeface="Arial"/>
              </a:rPr>
              <a:t>PELLETTERIE</a:t>
            </a:r>
            <a:r>
              <a:rPr sz="1800" b="1" spc="-35" dirty="0">
                <a:latin typeface="Arial"/>
                <a:cs typeface="Arial"/>
              </a:rPr>
              <a:t> </a:t>
            </a:r>
            <a:r>
              <a:rPr sz="1800" b="1" spc="-20" dirty="0">
                <a:latin typeface="Arial"/>
                <a:cs typeface="Arial"/>
              </a:rPr>
              <a:t>s.r.l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“Cambodia</a:t>
            </a:r>
            <a:r>
              <a:rPr spc="-75" dirty="0"/>
              <a:t> </a:t>
            </a:r>
            <a:r>
              <a:rPr spc="-25" dirty="0"/>
              <a:t>JV”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228831" y="83819"/>
            <a:ext cx="880872" cy="3169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1372" y="2488692"/>
            <a:ext cx="3186683" cy="5715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71372" y="2488692"/>
            <a:ext cx="3187065" cy="57150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796290">
              <a:lnSpc>
                <a:spcPct val="100000"/>
              </a:lnSpc>
              <a:spcBef>
                <a:spcPts val="66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Factory</a:t>
            </a:r>
            <a:r>
              <a:rPr sz="2400" spc="-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Calibri"/>
                <a:cs typeface="Calibri"/>
              </a:rPr>
              <a:t>scale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5255" y="2488692"/>
            <a:ext cx="3185159" cy="5715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15255" y="2488692"/>
            <a:ext cx="3185160" cy="571500"/>
          </a:xfrm>
          <a:prstGeom prst="rect">
            <a:avLst/>
          </a:prstGeom>
          <a:ln w="12700">
            <a:solidFill>
              <a:srgbClr val="2E528F"/>
            </a:solidFill>
          </a:ln>
        </p:spPr>
        <p:txBody>
          <a:bodyPr vert="horz" wrap="square" lIns="0" tIns="83820" rIns="0" bIns="0" rtlCol="0">
            <a:spAutoFit/>
          </a:bodyPr>
          <a:lstStyle/>
          <a:p>
            <a:pPr marL="917575">
              <a:lnSpc>
                <a:spcPct val="100000"/>
              </a:lnSpc>
              <a:spcBef>
                <a:spcPts val="660"/>
              </a:spcBef>
            </a:pP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Equipment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807965" y="3266059"/>
            <a:ext cx="3140710" cy="3043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00"/>
              </a:spcBef>
              <a:buClr>
                <a:srgbClr val="001F5F"/>
              </a:buClr>
              <a:buSzPct val="88888"/>
              <a:buFont typeface="Arial"/>
              <a:buChar char="•"/>
              <a:tabLst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Laminating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001F5F"/>
              </a:buClr>
              <a:buSzPct val="88888"/>
              <a:buFont typeface="Arial"/>
              <a:buChar char="•"/>
              <a:tabLst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Laser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Engrave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Cutting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  <a:p>
            <a:pPr marL="355600" marR="782955" indent="-342900">
              <a:lnSpc>
                <a:spcPct val="100000"/>
              </a:lnSpc>
              <a:buClr>
                <a:srgbClr val="001F5F"/>
              </a:buClr>
              <a:buSzPct val="88888"/>
              <a:buFont typeface="Arial"/>
              <a:buChar char="•"/>
              <a:tabLst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Cutting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Paper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Pattern </a:t>
            </a:r>
            <a:r>
              <a:rPr sz="1800" spc="-10" dirty="0"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</a:pPr>
            <a:r>
              <a:rPr sz="1800" dirty="0">
                <a:latin typeface="Calibri"/>
                <a:cs typeface="Calibri"/>
              </a:rPr>
              <a:t>(for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computer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paper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pattern)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001F5F"/>
              </a:buClr>
              <a:buSzPct val="88888"/>
              <a:buFont typeface="Arial"/>
              <a:buChar char="•"/>
              <a:tabLst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Automatic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Fold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Edge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  <a:p>
            <a:pPr marL="354965" indent="-342265">
              <a:lnSpc>
                <a:spcPct val="100000"/>
              </a:lnSpc>
              <a:buClr>
                <a:srgbClr val="001F5F"/>
              </a:buClr>
              <a:buSzPct val="88888"/>
              <a:buFont typeface="Arial"/>
              <a:buChar char="•"/>
              <a:tabLst>
                <a:tab pos="354965" algn="l"/>
              </a:tabLst>
            </a:pPr>
            <a:r>
              <a:rPr sz="1800" dirty="0">
                <a:latin typeface="Calibri"/>
                <a:cs typeface="Calibri"/>
              </a:rPr>
              <a:t>Automatic</a:t>
            </a:r>
            <a:r>
              <a:rPr sz="1800" spc="-5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Zipper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Teeth</a:t>
            </a:r>
            <a:endParaRPr sz="18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5"/>
              </a:spcBef>
            </a:pPr>
            <a:r>
              <a:rPr sz="1800" spc="-10" dirty="0"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  <a:p>
            <a:pPr marL="355600" marR="790575" indent="-342900">
              <a:lnSpc>
                <a:spcPct val="100000"/>
              </a:lnSpc>
              <a:buClr>
                <a:srgbClr val="001F5F"/>
              </a:buClr>
              <a:buSzPct val="88888"/>
              <a:buFont typeface="Arial"/>
              <a:buChar char="•"/>
              <a:tabLst>
                <a:tab pos="355600" algn="l"/>
              </a:tabLst>
            </a:pPr>
            <a:r>
              <a:rPr sz="1800" dirty="0">
                <a:latin typeface="Calibri"/>
                <a:cs typeface="Calibri"/>
              </a:rPr>
              <a:t>Automatic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Edge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Paint </a:t>
            </a:r>
            <a:r>
              <a:rPr sz="1800" spc="-10" dirty="0">
                <a:latin typeface="Calibri"/>
                <a:cs typeface="Calibri"/>
              </a:rPr>
              <a:t>Machine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13205" y="3726941"/>
            <a:ext cx="1039494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000" b="1" i="1" spc="-10" dirty="0">
                <a:latin typeface="Calibri"/>
                <a:cs typeface="Calibri"/>
              </a:rPr>
              <a:t>Proficient workers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73704" y="5292344"/>
            <a:ext cx="101536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spc="-10" dirty="0">
                <a:latin typeface="Calibri"/>
                <a:cs typeface="Calibri"/>
              </a:rPr>
              <a:t>Sufficient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i="1" spc="-10" dirty="0">
                <a:latin typeface="Calibri"/>
                <a:cs typeface="Calibri"/>
              </a:rPr>
              <a:t>capacity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713101" y="3288410"/>
            <a:ext cx="1573529" cy="156210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903601" y="3745483"/>
            <a:ext cx="11804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0" dirty="0">
                <a:latin typeface="Calibri"/>
                <a:cs typeface="Calibri"/>
              </a:rPr>
              <a:t>&gt;1000</a:t>
            </a:r>
            <a:endParaRPr sz="3600">
              <a:latin typeface="Calibri"/>
              <a:cs typeface="Calibr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8692" y="4853571"/>
            <a:ext cx="1572018" cy="156210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186078" y="5206390"/>
            <a:ext cx="1336675" cy="798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3200" spc="-20" dirty="0">
                <a:latin typeface="Calibri"/>
                <a:cs typeface="Calibri"/>
              </a:rPr>
              <a:t>150K</a:t>
            </a:r>
            <a:endParaRPr sz="3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85"/>
              </a:spcBef>
            </a:pPr>
            <a:r>
              <a:rPr sz="1800" dirty="0">
                <a:latin typeface="Calibri"/>
                <a:cs typeface="Calibri"/>
              </a:rPr>
              <a:t>Units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monthly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791870" y="1354287"/>
            <a:ext cx="1037539" cy="841248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208276" y="1328927"/>
            <a:ext cx="912876" cy="914400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7970519" y="1225296"/>
            <a:ext cx="3698875" cy="5161915"/>
            <a:chOff x="7970519" y="1225296"/>
            <a:chExt cx="3698875" cy="5161915"/>
          </a:xfrm>
        </p:grpSpPr>
        <p:sp>
          <p:nvSpPr>
            <p:cNvPr id="18" name="object 18"/>
            <p:cNvSpPr/>
            <p:nvPr/>
          </p:nvSpPr>
          <p:spPr>
            <a:xfrm>
              <a:off x="8153399" y="1225296"/>
              <a:ext cx="0" cy="5161915"/>
            </a:xfrm>
            <a:custGeom>
              <a:avLst/>
              <a:gdLst/>
              <a:ahLst/>
              <a:cxnLst/>
              <a:rect l="l" t="t" r="r" b="b"/>
              <a:pathLst>
                <a:path h="5161915">
                  <a:moveTo>
                    <a:pt x="0" y="0"/>
                  </a:moveTo>
                  <a:lnTo>
                    <a:pt x="0" y="5161902"/>
                  </a:lnTo>
                </a:path>
              </a:pathLst>
            </a:custGeom>
            <a:ln w="6350">
              <a:solidFill>
                <a:srgbClr val="00000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8101583" y="3547872"/>
              <a:ext cx="234950" cy="515620"/>
            </a:xfrm>
            <a:custGeom>
              <a:avLst/>
              <a:gdLst/>
              <a:ahLst/>
              <a:cxnLst/>
              <a:rect l="l" t="t" r="r" b="b"/>
              <a:pathLst>
                <a:path w="234950" h="515620">
                  <a:moveTo>
                    <a:pt x="155829" y="0"/>
                  </a:moveTo>
                  <a:lnTo>
                    <a:pt x="0" y="0"/>
                  </a:lnTo>
                  <a:lnTo>
                    <a:pt x="78867" y="257555"/>
                  </a:lnTo>
                  <a:lnTo>
                    <a:pt x="0" y="515111"/>
                  </a:lnTo>
                  <a:lnTo>
                    <a:pt x="155829" y="515111"/>
                  </a:lnTo>
                  <a:lnTo>
                    <a:pt x="234696" y="257555"/>
                  </a:lnTo>
                  <a:lnTo>
                    <a:pt x="155829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970519" y="3656075"/>
              <a:ext cx="137160" cy="299085"/>
            </a:xfrm>
            <a:custGeom>
              <a:avLst/>
              <a:gdLst/>
              <a:ahLst/>
              <a:cxnLst/>
              <a:rect l="l" t="t" r="r" b="b"/>
              <a:pathLst>
                <a:path w="137159" h="299085">
                  <a:moveTo>
                    <a:pt x="91058" y="0"/>
                  </a:moveTo>
                  <a:lnTo>
                    <a:pt x="0" y="0"/>
                  </a:lnTo>
                  <a:lnTo>
                    <a:pt x="46100" y="149351"/>
                  </a:lnTo>
                  <a:lnTo>
                    <a:pt x="0" y="298704"/>
                  </a:lnTo>
                  <a:lnTo>
                    <a:pt x="91058" y="298704"/>
                  </a:lnTo>
                  <a:lnTo>
                    <a:pt x="137159" y="149351"/>
                  </a:lnTo>
                  <a:lnTo>
                    <a:pt x="91058" y="0"/>
                  </a:lnTo>
                  <a:close/>
                </a:path>
              </a:pathLst>
            </a:custGeom>
            <a:solidFill>
              <a:srgbClr val="6D6E7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565641" y="2650998"/>
              <a:ext cx="2837815" cy="2333625"/>
            </a:xfrm>
            <a:custGeom>
              <a:avLst/>
              <a:gdLst/>
              <a:ahLst/>
              <a:cxnLst/>
              <a:rect l="l" t="t" r="r" b="b"/>
              <a:pathLst>
                <a:path w="2837815" h="2333625">
                  <a:moveTo>
                    <a:pt x="0" y="162560"/>
                  </a:moveTo>
                  <a:lnTo>
                    <a:pt x="5806" y="119341"/>
                  </a:lnTo>
                  <a:lnTo>
                    <a:pt x="22192" y="80508"/>
                  </a:lnTo>
                  <a:lnTo>
                    <a:pt x="47609" y="47609"/>
                  </a:lnTo>
                  <a:lnTo>
                    <a:pt x="80508" y="22192"/>
                  </a:lnTo>
                  <a:lnTo>
                    <a:pt x="119341" y="5806"/>
                  </a:lnTo>
                  <a:lnTo>
                    <a:pt x="162559" y="0"/>
                  </a:lnTo>
                  <a:lnTo>
                    <a:pt x="2675128" y="0"/>
                  </a:lnTo>
                  <a:lnTo>
                    <a:pt x="2718346" y="5806"/>
                  </a:lnTo>
                  <a:lnTo>
                    <a:pt x="2757179" y="22192"/>
                  </a:lnTo>
                  <a:lnTo>
                    <a:pt x="2790078" y="47609"/>
                  </a:lnTo>
                  <a:lnTo>
                    <a:pt x="2815495" y="80508"/>
                  </a:lnTo>
                  <a:lnTo>
                    <a:pt x="2831881" y="119341"/>
                  </a:lnTo>
                  <a:lnTo>
                    <a:pt x="2837687" y="162560"/>
                  </a:lnTo>
                  <a:lnTo>
                    <a:pt x="2837687" y="2170684"/>
                  </a:lnTo>
                  <a:lnTo>
                    <a:pt x="2831881" y="2213902"/>
                  </a:lnTo>
                  <a:lnTo>
                    <a:pt x="2815495" y="2252735"/>
                  </a:lnTo>
                  <a:lnTo>
                    <a:pt x="2790078" y="2285634"/>
                  </a:lnTo>
                  <a:lnTo>
                    <a:pt x="2757179" y="2311051"/>
                  </a:lnTo>
                  <a:lnTo>
                    <a:pt x="2718346" y="2327437"/>
                  </a:lnTo>
                  <a:lnTo>
                    <a:pt x="2675128" y="2333244"/>
                  </a:lnTo>
                  <a:lnTo>
                    <a:pt x="162559" y="2333244"/>
                  </a:lnTo>
                  <a:lnTo>
                    <a:pt x="119341" y="2327437"/>
                  </a:lnTo>
                  <a:lnTo>
                    <a:pt x="80508" y="2311051"/>
                  </a:lnTo>
                  <a:lnTo>
                    <a:pt x="47609" y="2285634"/>
                  </a:lnTo>
                  <a:lnTo>
                    <a:pt x="22192" y="2252735"/>
                  </a:lnTo>
                  <a:lnTo>
                    <a:pt x="5806" y="2213902"/>
                  </a:lnTo>
                  <a:lnTo>
                    <a:pt x="0" y="2170684"/>
                  </a:lnTo>
                  <a:lnTo>
                    <a:pt x="0" y="162560"/>
                  </a:lnTo>
                  <a:close/>
                </a:path>
              </a:pathLst>
            </a:custGeom>
            <a:ln w="19050">
              <a:solidFill>
                <a:srgbClr val="44536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336279" y="2508504"/>
              <a:ext cx="588645" cy="413384"/>
            </a:xfrm>
            <a:custGeom>
              <a:avLst/>
              <a:gdLst/>
              <a:ahLst/>
              <a:cxnLst/>
              <a:rect l="l" t="t" r="r" b="b"/>
              <a:pathLst>
                <a:path w="588645" h="413385">
                  <a:moveTo>
                    <a:pt x="294131" y="0"/>
                  </a:moveTo>
                  <a:lnTo>
                    <a:pt x="241264" y="3327"/>
                  </a:lnTo>
                  <a:lnTo>
                    <a:pt x="191504" y="12919"/>
                  </a:lnTo>
                  <a:lnTo>
                    <a:pt x="145683" y="28193"/>
                  </a:lnTo>
                  <a:lnTo>
                    <a:pt x="104631" y="48567"/>
                  </a:lnTo>
                  <a:lnTo>
                    <a:pt x="69179" y="73456"/>
                  </a:lnTo>
                  <a:lnTo>
                    <a:pt x="40160" y="102277"/>
                  </a:lnTo>
                  <a:lnTo>
                    <a:pt x="18402" y="134447"/>
                  </a:lnTo>
                  <a:lnTo>
                    <a:pt x="0" y="206501"/>
                  </a:lnTo>
                  <a:lnTo>
                    <a:pt x="4739" y="243620"/>
                  </a:lnTo>
                  <a:lnTo>
                    <a:pt x="40160" y="310726"/>
                  </a:lnTo>
                  <a:lnTo>
                    <a:pt x="69179" y="339547"/>
                  </a:lnTo>
                  <a:lnTo>
                    <a:pt x="104631" y="364436"/>
                  </a:lnTo>
                  <a:lnTo>
                    <a:pt x="145683" y="384810"/>
                  </a:lnTo>
                  <a:lnTo>
                    <a:pt x="191504" y="400084"/>
                  </a:lnTo>
                  <a:lnTo>
                    <a:pt x="241264" y="409676"/>
                  </a:lnTo>
                  <a:lnTo>
                    <a:pt x="294131" y="413004"/>
                  </a:lnTo>
                  <a:lnTo>
                    <a:pt x="346999" y="409676"/>
                  </a:lnTo>
                  <a:lnTo>
                    <a:pt x="396759" y="400084"/>
                  </a:lnTo>
                  <a:lnTo>
                    <a:pt x="442580" y="384810"/>
                  </a:lnTo>
                  <a:lnTo>
                    <a:pt x="483632" y="364436"/>
                  </a:lnTo>
                  <a:lnTo>
                    <a:pt x="519084" y="339547"/>
                  </a:lnTo>
                  <a:lnTo>
                    <a:pt x="548103" y="310726"/>
                  </a:lnTo>
                  <a:lnTo>
                    <a:pt x="569861" y="278556"/>
                  </a:lnTo>
                  <a:lnTo>
                    <a:pt x="588264" y="206501"/>
                  </a:lnTo>
                  <a:lnTo>
                    <a:pt x="583524" y="169383"/>
                  </a:lnTo>
                  <a:lnTo>
                    <a:pt x="548103" y="102277"/>
                  </a:lnTo>
                  <a:lnTo>
                    <a:pt x="519084" y="73456"/>
                  </a:lnTo>
                  <a:lnTo>
                    <a:pt x="483632" y="48567"/>
                  </a:lnTo>
                  <a:lnTo>
                    <a:pt x="442580" y="28194"/>
                  </a:lnTo>
                  <a:lnTo>
                    <a:pt x="396759" y="12919"/>
                  </a:lnTo>
                  <a:lnTo>
                    <a:pt x="346999" y="3327"/>
                  </a:lnTo>
                  <a:lnTo>
                    <a:pt x="29413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06383" y="2586228"/>
              <a:ext cx="386080" cy="266700"/>
            </a:xfrm>
            <a:custGeom>
              <a:avLst/>
              <a:gdLst/>
              <a:ahLst/>
              <a:cxnLst/>
              <a:rect l="l" t="t" r="r" b="b"/>
              <a:pathLst>
                <a:path w="386079" h="266700">
                  <a:moveTo>
                    <a:pt x="130683" y="0"/>
                  </a:moveTo>
                  <a:lnTo>
                    <a:pt x="83539" y="30993"/>
                  </a:lnTo>
                  <a:lnTo>
                    <a:pt x="46936" y="65338"/>
                  </a:lnTo>
                  <a:lnTo>
                    <a:pt x="20836" y="103098"/>
                  </a:lnTo>
                  <a:lnTo>
                    <a:pt x="5202" y="144332"/>
                  </a:lnTo>
                  <a:lnTo>
                    <a:pt x="0" y="189102"/>
                  </a:lnTo>
                  <a:lnTo>
                    <a:pt x="4835" y="223033"/>
                  </a:lnTo>
                  <a:lnTo>
                    <a:pt x="19256" y="247284"/>
                  </a:lnTo>
                  <a:lnTo>
                    <a:pt x="43130" y="261844"/>
                  </a:lnTo>
                  <a:lnTo>
                    <a:pt x="76326" y="266700"/>
                  </a:lnTo>
                  <a:lnTo>
                    <a:pt x="107757" y="262622"/>
                  </a:lnTo>
                  <a:lnTo>
                    <a:pt x="130222" y="250459"/>
                  </a:lnTo>
                  <a:lnTo>
                    <a:pt x="143710" y="230320"/>
                  </a:lnTo>
                  <a:lnTo>
                    <a:pt x="148209" y="202311"/>
                  </a:lnTo>
                  <a:lnTo>
                    <a:pt x="146627" y="192180"/>
                  </a:lnTo>
                  <a:lnTo>
                    <a:pt x="141938" y="181562"/>
                  </a:lnTo>
                  <a:lnTo>
                    <a:pt x="134225" y="170396"/>
                  </a:lnTo>
                  <a:lnTo>
                    <a:pt x="123571" y="158623"/>
                  </a:lnTo>
                  <a:lnTo>
                    <a:pt x="113016" y="147314"/>
                  </a:lnTo>
                  <a:lnTo>
                    <a:pt x="105521" y="136636"/>
                  </a:lnTo>
                  <a:lnTo>
                    <a:pt x="101050" y="126601"/>
                  </a:lnTo>
                  <a:lnTo>
                    <a:pt x="99568" y="117221"/>
                  </a:lnTo>
                  <a:lnTo>
                    <a:pt x="101243" y="103098"/>
                  </a:lnTo>
                  <a:lnTo>
                    <a:pt x="101278" y="102804"/>
                  </a:lnTo>
                  <a:lnTo>
                    <a:pt x="106394" y="89614"/>
                  </a:lnTo>
                  <a:lnTo>
                    <a:pt x="114891" y="77591"/>
                  </a:lnTo>
                  <a:lnTo>
                    <a:pt x="126746" y="66675"/>
                  </a:lnTo>
                  <a:lnTo>
                    <a:pt x="163702" y="39116"/>
                  </a:lnTo>
                  <a:lnTo>
                    <a:pt x="130683" y="0"/>
                  </a:lnTo>
                  <a:close/>
                </a:path>
                <a:path w="386079" h="266700">
                  <a:moveTo>
                    <a:pt x="352551" y="0"/>
                  </a:moveTo>
                  <a:lnTo>
                    <a:pt x="305457" y="30993"/>
                  </a:lnTo>
                  <a:lnTo>
                    <a:pt x="268860" y="65338"/>
                  </a:lnTo>
                  <a:lnTo>
                    <a:pt x="242741" y="103098"/>
                  </a:lnTo>
                  <a:lnTo>
                    <a:pt x="227084" y="144332"/>
                  </a:lnTo>
                  <a:lnTo>
                    <a:pt x="221869" y="189102"/>
                  </a:lnTo>
                  <a:lnTo>
                    <a:pt x="226615" y="223033"/>
                  </a:lnTo>
                  <a:lnTo>
                    <a:pt x="240887" y="247284"/>
                  </a:lnTo>
                  <a:lnTo>
                    <a:pt x="264731" y="261844"/>
                  </a:lnTo>
                  <a:lnTo>
                    <a:pt x="298196" y="266700"/>
                  </a:lnTo>
                  <a:lnTo>
                    <a:pt x="329259" y="262622"/>
                  </a:lnTo>
                  <a:lnTo>
                    <a:pt x="351536" y="250459"/>
                  </a:lnTo>
                  <a:lnTo>
                    <a:pt x="364954" y="230320"/>
                  </a:lnTo>
                  <a:lnTo>
                    <a:pt x="369443" y="202311"/>
                  </a:lnTo>
                  <a:lnTo>
                    <a:pt x="367978" y="192180"/>
                  </a:lnTo>
                  <a:lnTo>
                    <a:pt x="363537" y="181562"/>
                  </a:lnTo>
                  <a:lnTo>
                    <a:pt x="356048" y="170396"/>
                  </a:lnTo>
                  <a:lnTo>
                    <a:pt x="345440" y="158623"/>
                  </a:lnTo>
                  <a:lnTo>
                    <a:pt x="334904" y="147314"/>
                  </a:lnTo>
                  <a:lnTo>
                    <a:pt x="327453" y="136636"/>
                  </a:lnTo>
                  <a:lnTo>
                    <a:pt x="323026" y="126601"/>
                  </a:lnTo>
                  <a:lnTo>
                    <a:pt x="321564" y="117221"/>
                  </a:lnTo>
                  <a:lnTo>
                    <a:pt x="323212" y="103098"/>
                  </a:lnTo>
                  <a:lnTo>
                    <a:pt x="323246" y="102804"/>
                  </a:lnTo>
                  <a:lnTo>
                    <a:pt x="328263" y="89614"/>
                  </a:lnTo>
                  <a:lnTo>
                    <a:pt x="336565" y="77591"/>
                  </a:lnTo>
                  <a:lnTo>
                    <a:pt x="348107" y="66675"/>
                  </a:lnTo>
                  <a:lnTo>
                    <a:pt x="385572" y="39116"/>
                  </a:lnTo>
                  <a:lnTo>
                    <a:pt x="35255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11082527" y="4689348"/>
              <a:ext cx="586740" cy="414655"/>
            </a:xfrm>
            <a:custGeom>
              <a:avLst/>
              <a:gdLst/>
              <a:ahLst/>
              <a:cxnLst/>
              <a:rect l="l" t="t" r="r" b="b"/>
              <a:pathLst>
                <a:path w="586740" h="414654">
                  <a:moveTo>
                    <a:pt x="293370" y="0"/>
                  </a:moveTo>
                  <a:lnTo>
                    <a:pt x="240628" y="3340"/>
                  </a:lnTo>
                  <a:lnTo>
                    <a:pt x="190992" y="12971"/>
                  </a:lnTo>
                  <a:lnTo>
                    <a:pt x="145288" y="28306"/>
                  </a:lnTo>
                  <a:lnTo>
                    <a:pt x="104343" y="48759"/>
                  </a:lnTo>
                  <a:lnTo>
                    <a:pt x="68987" y="73743"/>
                  </a:lnTo>
                  <a:lnTo>
                    <a:pt x="40047" y="102672"/>
                  </a:lnTo>
                  <a:lnTo>
                    <a:pt x="18350" y="134959"/>
                  </a:lnTo>
                  <a:lnTo>
                    <a:pt x="0" y="207263"/>
                  </a:lnTo>
                  <a:lnTo>
                    <a:pt x="4725" y="244508"/>
                  </a:lnTo>
                  <a:lnTo>
                    <a:pt x="40047" y="311855"/>
                  </a:lnTo>
                  <a:lnTo>
                    <a:pt x="68987" y="340784"/>
                  </a:lnTo>
                  <a:lnTo>
                    <a:pt x="104343" y="365768"/>
                  </a:lnTo>
                  <a:lnTo>
                    <a:pt x="145288" y="386221"/>
                  </a:lnTo>
                  <a:lnTo>
                    <a:pt x="190992" y="401556"/>
                  </a:lnTo>
                  <a:lnTo>
                    <a:pt x="240628" y="411187"/>
                  </a:lnTo>
                  <a:lnTo>
                    <a:pt x="293370" y="414527"/>
                  </a:lnTo>
                  <a:lnTo>
                    <a:pt x="346111" y="411187"/>
                  </a:lnTo>
                  <a:lnTo>
                    <a:pt x="395747" y="401556"/>
                  </a:lnTo>
                  <a:lnTo>
                    <a:pt x="441451" y="386221"/>
                  </a:lnTo>
                  <a:lnTo>
                    <a:pt x="482396" y="365768"/>
                  </a:lnTo>
                  <a:lnTo>
                    <a:pt x="517752" y="340784"/>
                  </a:lnTo>
                  <a:lnTo>
                    <a:pt x="546692" y="311855"/>
                  </a:lnTo>
                  <a:lnTo>
                    <a:pt x="568389" y="279568"/>
                  </a:lnTo>
                  <a:lnTo>
                    <a:pt x="586740" y="207263"/>
                  </a:lnTo>
                  <a:lnTo>
                    <a:pt x="582014" y="170019"/>
                  </a:lnTo>
                  <a:lnTo>
                    <a:pt x="546692" y="102672"/>
                  </a:lnTo>
                  <a:lnTo>
                    <a:pt x="517752" y="73743"/>
                  </a:lnTo>
                  <a:lnTo>
                    <a:pt x="482396" y="48759"/>
                  </a:lnTo>
                  <a:lnTo>
                    <a:pt x="441451" y="28306"/>
                  </a:lnTo>
                  <a:lnTo>
                    <a:pt x="395747" y="12971"/>
                  </a:lnTo>
                  <a:lnTo>
                    <a:pt x="346111" y="3340"/>
                  </a:lnTo>
                  <a:lnTo>
                    <a:pt x="2933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1215115" y="4762499"/>
              <a:ext cx="384175" cy="268605"/>
            </a:xfrm>
            <a:custGeom>
              <a:avLst/>
              <a:gdLst/>
              <a:ahLst/>
              <a:cxnLst/>
              <a:rect l="l" t="t" r="r" b="b"/>
              <a:pathLst>
                <a:path w="384175" h="268604">
                  <a:moveTo>
                    <a:pt x="307975" y="0"/>
                  </a:moveTo>
                  <a:lnTo>
                    <a:pt x="276711" y="4101"/>
                  </a:lnTo>
                  <a:lnTo>
                    <a:pt x="254365" y="16335"/>
                  </a:lnTo>
                  <a:lnTo>
                    <a:pt x="240948" y="36593"/>
                  </a:lnTo>
                  <a:lnTo>
                    <a:pt x="236474" y="64769"/>
                  </a:lnTo>
                  <a:lnTo>
                    <a:pt x="238035" y="74922"/>
                  </a:lnTo>
                  <a:lnTo>
                    <a:pt x="242681" y="85598"/>
                  </a:lnTo>
                  <a:lnTo>
                    <a:pt x="250350" y="96845"/>
                  </a:lnTo>
                  <a:lnTo>
                    <a:pt x="260984" y="108712"/>
                  </a:lnTo>
                  <a:lnTo>
                    <a:pt x="271520" y="120094"/>
                  </a:lnTo>
                  <a:lnTo>
                    <a:pt x="278971" y="130810"/>
                  </a:lnTo>
                  <a:lnTo>
                    <a:pt x="283398" y="140858"/>
                  </a:lnTo>
                  <a:lnTo>
                    <a:pt x="284860" y="150241"/>
                  </a:lnTo>
                  <a:lnTo>
                    <a:pt x="283204" y="164531"/>
                  </a:lnTo>
                  <a:lnTo>
                    <a:pt x="283170" y="164824"/>
                  </a:lnTo>
                  <a:lnTo>
                    <a:pt x="278098" y="178133"/>
                  </a:lnTo>
                  <a:lnTo>
                    <a:pt x="269644" y="190228"/>
                  </a:lnTo>
                  <a:lnTo>
                    <a:pt x="257809" y="201168"/>
                  </a:lnTo>
                  <a:lnTo>
                    <a:pt x="220979" y="228854"/>
                  </a:lnTo>
                  <a:lnTo>
                    <a:pt x="253873" y="268224"/>
                  </a:lnTo>
                  <a:lnTo>
                    <a:pt x="300817" y="237063"/>
                  </a:lnTo>
                  <a:lnTo>
                    <a:pt x="337276" y="202519"/>
                  </a:lnTo>
                  <a:lnTo>
                    <a:pt x="363280" y="164531"/>
                  </a:lnTo>
                  <a:lnTo>
                    <a:pt x="378861" y="123037"/>
                  </a:lnTo>
                  <a:lnTo>
                    <a:pt x="384048" y="77977"/>
                  </a:lnTo>
                  <a:lnTo>
                    <a:pt x="379233" y="43880"/>
                  </a:lnTo>
                  <a:lnTo>
                    <a:pt x="364871" y="19510"/>
                  </a:lnTo>
                  <a:lnTo>
                    <a:pt x="341078" y="4879"/>
                  </a:lnTo>
                  <a:lnTo>
                    <a:pt x="307975" y="0"/>
                  </a:lnTo>
                  <a:close/>
                </a:path>
                <a:path w="384175" h="268604">
                  <a:moveTo>
                    <a:pt x="86994" y="0"/>
                  </a:moveTo>
                  <a:lnTo>
                    <a:pt x="56098" y="4101"/>
                  </a:lnTo>
                  <a:lnTo>
                    <a:pt x="33940" y="16335"/>
                  </a:lnTo>
                  <a:lnTo>
                    <a:pt x="20593" y="36593"/>
                  </a:lnTo>
                  <a:lnTo>
                    <a:pt x="16128" y="64769"/>
                  </a:lnTo>
                  <a:lnTo>
                    <a:pt x="17591" y="74922"/>
                  </a:lnTo>
                  <a:lnTo>
                    <a:pt x="22018" y="85598"/>
                  </a:lnTo>
                  <a:lnTo>
                    <a:pt x="29469" y="96845"/>
                  </a:lnTo>
                  <a:lnTo>
                    <a:pt x="40004" y="108712"/>
                  </a:lnTo>
                  <a:lnTo>
                    <a:pt x="50466" y="120094"/>
                  </a:lnTo>
                  <a:lnTo>
                    <a:pt x="57880" y="130810"/>
                  </a:lnTo>
                  <a:lnTo>
                    <a:pt x="62293" y="140858"/>
                  </a:lnTo>
                  <a:lnTo>
                    <a:pt x="63753" y="150241"/>
                  </a:lnTo>
                  <a:lnTo>
                    <a:pt x="62107" y="164531"/>
                  </a:lnTo>
                  <a:lnTo>
                    <a:pt x="62073" y="164824"/>
                  </a:lnTo>
                  <a:lnTo>
                    <a:pt x="57070" y="178133"/>
                  </a:lnTo>
                  <a:lnTo>
                    <a:pt x="48805" y="190228"/>
                  </a:lnTo>
                  <a:lnTo>
                    <a:pt x="37337" y="201168"/>
                  </a:lnTo>
                  <a:lnTo>
                    <a:pt x="0" y="228854"/>
                  </a:lnTo>
                  <a:lnTo>
                    <a:pt x="32892" y="268224"/>
                  </a:lnTo>
                  <a:lnTo>
                    <a:pt x="79837" y="237063"/>
                  </a:lnTo>
                  <a:lnTo>
                    <a:pt x="116296" y="202519"/>
                  </a:lnTo>
                  <a:lnTo>
                    <a:pt x="142300" y="164531"/>
                  </a:lnTo>
                  <a:lnTo>
                    <a:pt x="157881" y="123037"/>
                  </a:lnTo>
                  <a:lnTo>
                    <a:pt x="163067" y="77977"/>
                  </a:lnTo>
                  <a:lnTo>
                    <a:pt x="158343" y="43880"/>
                  </a:lnTo>
                  <a:lnTo>
                    <a:pt x="144129" y="19510"/>
                  </a:lnTo>
                  <a:lnTo>
                    <a:pt x="120366" y="4879"/>
                  </a:lnTo>
                  <a:lnTo>
                    <a:pt x="86994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8887459" y="3012440"/>
            <a:ext cx="225234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2400" i="1" dirty="0">
                <a:solidFill>
                  <a:srgbClr val="44536A"/>
                </a:solidFill>
                <a:latin typeface="Calibri"/>
                <a:cs typeface="Calibri"/>
              </a:rPr>
              <a:t>We</a:t>
            </a:r>
            <a:r>
              <a:rPr sz="2400" i="1" spc="-1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536A"/>
                </a:solidFill>
                <a:latin typeface="Calibri"/>
                <a:cs typeface="Calibri"/>
              </a:rPr>
              <a:t>provide</a:t>
            </a:r>
            <a:r>
              <a:rPr sz="2400" i="1" spc="-10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4536A"/>
                </a:solidFill>
                <a:latin typeface="Calibri"/>
                <a:cs typeface="Calibri"/>
              </a:rPr>
              <a:t>multi- </a:t>
            </a:r>
            <a:r>
              <a:rPr sz="2400" i="1" dirty="0">
                <a:solidFill>
                  <a:srgbClr val="44536A"/>
                </a:solidFill>
                <a:latin typeface="Calibri"/>
                <a:cs typeface="Calibri"/>
              </a:rPr>
              <a:t>COO</a:t>
            </a:r>
            <a:r>
              <a:rPr sz="2400" i="1" spc="-9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i="1" dirty="0">
                <a:solidFill>
                  <a:srgbClr val="44536A"/>
                </a:solidFill>
                <a:latin typeface="Calibri"/>
                <a:cs typeface="Calibri"/>
              </a:rPr>
              <a:t>solution</a:t>
            </a:r>
            <a:r>
              <a:rPr sz="2400" i="1" spc="-75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i="1" spc="-20" dirty="0">
                <a:solidFill>
                  <a:srgbClr val="44536A"/>
                </a:solidFill>
                <a:latin typeface="Calibri"/>
                <a:cs typeface="Calibri"/>
              </a:rPr>
              <a:t>with </a:t>
            </a:r>
            <a:r>
              <a:rPr sz="2400" i="1" dirty="0">
                <a:solidFill>
                  <a:srgbClr val="44536A"/>
                </a:solidFill>
                <a:latin typeface="Calibri"/>
                <a:cs typeface="Calibri"/>
              </a:rPr>
              <a:t>competitive</a:t>
            </a:r>
            <a:r>
              <a:rPr sz="2400" i="1" spc="-110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400" i="1" spc="-10" dirty="0">
                <a:solidFill>
                  <a:srgbClr val="44536A"/>
                </a:solidFill>
                <a:latin typeface="Calibri"/>
                <a:cs typeface="Calibri"/>
              </a:rPr>
              <a:t>labor cost.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27" name="object 2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Factory</a:t>
            </a:r>
            <a:r>
              <a:rPr spc="-40" dirty="0"/>
              <a:t> </a:t>
            </a:r>
            <a:r>
              <a:rPr spc="-10" dirty="0"/>
              <a:t>overview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85672" y="1190244"/>
            <a:ext cx="4608576" cy="256946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9923" y="1190244"/>
            <a:ext cx="4610100" cy="256946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85672" y="4098035"/>
            <a:ext cx="4608576" cy="256946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49923" y="4098035"/>
            <a:ext cx="4610100" cy="256946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7" y="2141220"/>
            <a:ext cx="6006084" cy="322478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23007" y="5662676"/>
            <a:ext cx="1600200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i="1" dirty="0">
                <a:solidFill>
                  <a:srgbClr val="001F5F"/>
                </a:solidFill>
                <a:latin typeface="Calibri"/>
                <a:cs typeface="Calibri"/>
              </a:rPr>
              <a:t>Engineering</a:t>
            </a:r>
            <a:r>
              <a:rPr sz="1700" b="1" i="1" spc="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b="1" i="1" spc="-20" dirty="0">
                <a:solidFill>
                  <a:srgbClr val="001F5F"/>
                </a:solidFill>
                <a:latin typeface="Calibri"/>
                <a:cs typeface="Calibri"/>
              </a:rPr>
              <a:t>Dept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75832" y="2157983"/>
            <a:ext cx="5797296" cy="320801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321420" y="5701690"/>
            <a:ext cx="1506855" cy="2889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700" b="1" i="1" dirty="0">
                <a:solidFill>
                  <a:srgbClr val="001F5F"/>
                </a:solidFill>
                <a:latin typeface="Calibri"/>
                <a:cs typeface="Calibri"/>
              </a:rPr>
              <a:t>Production</a:t>
            </a:r>
            <a:r>
              <a:rPr sz="1700" b="1" i="1" spc="7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700" b="1" i="1" spc="-20" dirty="0">
                <a:solidFill>
                  <a:srgbClr val="001F5F"/>
                </a:solidFill>
                <a:latin typeface="Calibri"/>
                <a:cs typeface="Calibri"/>
              </a:rPr>
              <a:t>Dept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83638" y="1484833"/>
            <a:ext cx="69710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Operation</a:t>
            </a:r>
            <a:r>
              <a:rPr sz="1600" b="1" i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Centre</a:t>
            </a:r>
            <a:r>
              <a:rPr sz="1600" b="1" i="1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include</a:t>
            </a:r>
            <a:r>
              <a:rPr sz="1600" b="1" i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Engineering,</a:t>
            </a:r>
            <a:r>
              <a:rPr sz="1600" b="1" i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Sourcing,</a:t>
            </a:r>
            <a:r>
              <a:rPr sz="1600" b="1" i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Logistics,</a:t>
            </a:r>
            <a:r>
              <a:rPr sz="1600" b="1" i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20" dirty="0">
                <a:solidFill>
                  <a:srgbClr val="001F5F"/>
                </a:solidFill>
                <a:latin typeface="Calibri"/>
                <a:cs typeface="Calibri"/>
              </a:rPr>
              <a:t>IQC/Testing</a:t>
            </a:r>
            <a:r>
              <a:rPr sz="1600" b="1" i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,</a:t>
            </a:r>
            <a:r>
              <a:rPr sz="1600" b="1" i="1" spc="-6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001F5F"/>
                </a:solidFill>
                <a:latin typeface="Calibri"/>
                <a:cs typeface="Calibri"/>
              </a:rPr>
              <a:t>Production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Production</a:t>
            </a:r>
            <a:r>
              <a:rPr spc="-80" dirty="0"/>
              <a:t> </a:t>
            </a:r>
            <a:r>
              <a:rPr spc="-20" dirty="0"/>
              <a:t>Line</a:t>
            </a: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0708" y="1752600"/>
            <a:ext cx="5622035" cy="37459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39255" y="1752600"/>
            <a:ext cx="5622035" cy="374599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763011" y="2482595"/>
            <a:ext cx="253365" cy="441959"/>
            <a:chOff x="2763011" y="2482595"/>
            <a:chExt cx="253365" cy="441959"/>
          </a:xfrm>
        </p:grpSpPr>
        <p:sp>
          <p:nvSpPr>
            <p:cNvPr id="5" name="object 5"/>
            <p:cNvSpPr/>
            <p:nvPr/>
          </p:nvSpPr>
          <p:spPr>
            <a:xfrm>
              <a:off x="2763011" y="2482595"/>
              <a:ext cx="253365" cy="441959"/>
            </a:xfrm>
            <a:custGeom>
              <a:avLst/>
              <a:gdLst/>
              <a:ahLst/>
              <a:cxnLst/>
              <a:rect l="l" t="t" r="r" b="b"/>
              <a:pathLst>
                <a:path w="253364" h="441960">
                  <a:moveTo>
                    <a:pt x="126492" y="0"/>
                  </a:moveTo>
                  <a:lnTo>
                    <a:pt x="77259" y="9181"/>
                  </a:lnTo>
                  <a:lnTo>
                    <a:pt x="37052" y="34210"/>
                  </a:lnTo>
                  <a:lnTo>
                    <a:pt x="9941" y="71312"/>
                  </a:lnTo>
                  <a:lnTo>
                    <a:pt x="0" y="116712"/>
                  </a:lnTo>
                  <a:lnTo>
                    <a:pt x="3597" y="144518"/>
                  </a:lnTo>
                  <a:lnTo>
                    <a:pt x="13827" y="169894"/>
                  </a:lnTo>
                  <a:lnTo>
                    <a:pt x="29843" y="192079"/>
                  </a:lnTo>
                  <a:lnTo>
                    <a:pt x="50800" y="210312"/>
                  </a:lnTo>
                  <a:lnTo>
                    <a:pt x="127254" y="441959"/>
                  </a:lnTo>
                  <a:lnTo>
                    <a:pt x="199898" y="211836"/>
                  </a:lnTo>
                  <a:lnTo>
                    <a:pt x="221747" y="193544"/>
                  </a:lnTo>
                  <a:lnTo>
                    <a:pt x="238490" y="171037"/>
                  </a:lnTo>
                  <a:lnTo>
                    <a:pt x="249207" y="145149"/>
                  </a:lnTo>
                  <a:lnTo>
                    <a:pt x="252983" y="116712"/>
                  </a:lnTo>
                  <a:lnTo>
                    <a:pt x="243042" y="71312"/>
                  </a:lnTo>
                  <a:lnTo>
                    <a:pt x="215931" y="34210"/>
                  </a:lnTo>
                  <a:lnTo>
                    <a:pt x="175724" y="9181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92A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795015" y="2510027"/>
              <a:ext cx="190500" cy="176784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854196" y="2744723"/>
            <a:ext cx="253365" cy="441959"/>
            <a:chOff x="3854196" y="2744723"/>
            <a:chExt cx="253365" cy="441959"/>
          </a:xfrm>
        </p:grpSpPr>
        <p:sp>
          <p:nvSpPr>
            <p:cNvPr id="8" name="object 8"/>
            <p:cNvSpPr/>
            <p:nvPr/>
          </p:nvSpPr>
          <p:spPr>
            <a:xfrm>
              <a:off x="3854196" y="2744723"/>
              <a:ext cx="253365" cy="441959"/>
            </a:xfrm>
            <a:custGeom>
              <a:avLst/>
              <a:gdLst/>
              <a:ahLst/>
              <a:cxnLst/>
              <a:rect l="l" t="t" r="r" b="b"/>
              <a:pathLst>
                <a:path w="253364" h="441960">
                  <a:moveTo>
                    <a:pt x="126491" y="0"/>
                  </a:moveTo>
                  <a:lnTo>
                    <a:pt x="77259" y="9181"/>
                  </a:lnTo>
                  <a:lnTo>
                    <a:pt x="37052" y="34210"/>
                  </a:lnTo>
                  <a:lnTo>
                    <a:pt x="9941" y="71312"/>
                  </a:lnTo>
                  <a:lnTo>
                    <a:pt x="0" y="116712"/>
                  </a:lnTo>
                  <a:lnTo>
                    <a:pt x="3597" y="144518"/>
                  </a:lnTo>
                  <a:lnTo>
                    <a:pt x="13827" y="169894"/>
                  </a:lnTo>
                  <a:lnTo>
                    <a:pt x="29843" y="192079"/>
                  </a:lnTo>
                  <a:lnTo>
                    <a:pt x="50800" y="210312"/>
                  </a:lnTo>
                  <a:lnTo>
                    <a:pt x="127253" y="441960"/>
                  </a:lnTo>
                  <a:lnTo>
                    <a:pt x="199898" y="211836"/>
                  </a:lnTo>
                  <a:lnTo>
                    <a:pt x="221747" y="193544"/>
                  </a:lnTo>
                  <a:lnTo>
                    <a:pt x="238490" y="171037"/>
                  </a:lnTo>
                  <a:lnTo>
                    <a:pt x="249207" y="145149"/>
                  </a:lnTo>
                  <a:lnTo>
                    <a:pt x="252983" y="116712"/>
                  </a:lnTo>
                  <a:lnTo>
                    <a:pt x="243042" y="71312"/>
                  </a:lnTo>
                  <a:lnTo>
                    <a:pt x="215931" y="34210"/>
                  </a:lnTo>
                  <a:lnTo>
                    <a:pt x="175724" y="9181"/>
                  </a:lnTo>
                  <a:lnTo>
                    <a:pt x="126491" y="0"/>
                  </a:lnTo>
                  <a:close/>
                </a:path>
              </a:pathLst>
            </a:custGeom>
            <a:solidFill>
              <a:srgbClr val="92A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86200" y="2772155"/>
              <a:ext cx="190500" cy="17678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945379" y="2828544"/>
            <a:ext cx="253365" cy="443865"/>
            <a:chOff x="4945379" y="2828544"/>
            <a:chExt cx="253365" cy="443865"/>
          </a:xfrm>
        </p:grpSpPr>
        <p:sp>
          <p:nvSpPr>
            <p:cNvPr id="11" name="object 11"/>
            <p:cNvSpPr/>
            <p:nvPr/>
          </p:nvSpPr>
          <p:spPr>
            <a:xfrm>
              <a:off x="4945379" y="2828544"/>
              <a:ext cx="253365" cy="443865"/>
            </a:xfrm>
            <a:custGeom>
              <a:avLst/>
              <a:gdLst/>
              <a:ahLst/>
              <a:cxnLst/>
              <a:rect l="l" t="t" r="r" b="b"/>
              <a:pathLst>
                <a:path w="253364" h="443864">
                  <a:moveTo>
                    <a:pt x="126492" y="0"/>
                  </a:moveTo>
                  <a:lnTo>
                    <a:pt x="77259" y="9207"/>
                  </a:lnTo>
                  <a:lnTo>
                    <a:pt x="37052" y="34321"/>
                  </a:lnTo>
                  <a:lnTo>
                    <a:pt x="9941" y="71580"/>
                  </a:lnTo>
                  <a:lnTo>
                    <a:pt x="0" y="117220"/>
                  </a:lnTo>
                  <a:lnTo>
                    <a:pt x="3597" y="145047"/>
                  </a:lnTo>
                  <a:lnTo>
                    <a:pt x="13827" y="170481"/>
                  </a:lnTo>
                  <a:lnTo>
                    <a:pt x="29843" y="192748"/>
                  </a:lnTo>
                  <a:lnTo>
                    <a:pt x="50800" y="211073"/>
                  </a:lnTo>
                  <a:lnTo>
                    <a:pt x="127254" y="443483"/>
                  </a:lnTo>
                  <a:lnTo>
                    <a:pt x="199898" y="212597"/>
                  </a:lnTo>
                  <a:lnTo>
                    <a:pt x="221747" y="194230"/>
                  </a:lnTo>
                  <a:lnTo>
                    <a:pt x="238490" y="171672"/>
                  </a:lnTo>
                  <a:lnTo>
                    <a:pt x="249207" y="145732"/>
                  </a:lnTo>
                  <a:lnTo>
                    <a:pt x="252984" y="117220"/>
                  </a:lnTo>
                  <a:lnTo>
                    <a:pt x="243042" y="71580"/>
                  </a:lnTo>
                  <a:lnTo>
                    <a:pt x="215931" y="34321"/>
                  </a:lnTo>
                  <a:lnTo>
                    <a:pt x="175724" y="9207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92A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7383" y="2857500"/>
              <a:ext cx="190500" cy="176784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7043928" y="2039111"/>
            <a:ext cx="253365" cy="443865"/>
            <a:chOff x="7043928" y="2039111"/>
            <a:chExt cx="253365" cy="443865"/>
          </a:xfrm>
        </p:grpSpPr>
        <p:sp>
          <p:nvSpPr>
            <p:cNvPr id="14" name="object 14"/>
            <p:cNvSpPr/>
            <p:nvPr/>
          </p:nvSpPr>
          <p:spPr>
            <a:xfrm>
              <a:off x="7043928" y="2039111"/>
              <a:ext cx="253365" cy="443865"/>
            </a:xfrm>
            <a:custGeom>
              <a:avLst/>
              <a:gdLst/>
              <a:ahLst/>
              <a:cxnLst/>
              <a:rect l="l" t="t" r="r" b="b"/>
              <a:pathLst>
                <a:path w="253365" h="443864">
                  <a:moveTo>
                    <a:pt x="126492" y="0"/>
                  </a:moveTo>
                  <a:lnTo>
                    <a:pt x="77259" y="9207"/>
                  </a:lnTo>
                  <a:lnTo>
                    <a:pt x="37052" y="34321"/>
                  </a:lnTo>
                  <a:lnTo>
                    <a:pt x="9941" y="71580"/>
                  </a:lnTo>
                  <a:lnTo>
                    <a:pt x="0" y="117221"/>
                  </a:lnTo>
                  <a:lnTo>
                    <a:pt x="3597" y="145047"/>
                  </a:lnTo>
                  <a:lnTo>
                    <a:pt x="13827" y="170481"/>
                  </a:lnTo>
                  <a:lnTo>
                    <a:pt x="29843" y="192748"/>
                  </a:lnTo>
                  <a:lnTo>
                    <a:pt x="50800" y="211074"/>
                  </a:lnTo>
                  <a:lnTo>
                    <a:pt x="127253" y="443484"/>
                  </a:lnTo>
                  <a:lnTo>
                    <a:pt x="199898" y="212598"/>
                  </a:lnTo>
                  <a:lnTo>
                    <a:pt x="221747" y="194230"/>
                  </a:lnTo>
                  <a:lnTo>
                    <a:pt x="238490" y="171672"/>
                  </a:lnTo>
                  <a:lnTo>
                    <a:pt x="249207" y="145732"/>
                  </a:lnTo>
                  <a:lnTo>
                    <a:pt x="252983" y="117221"/>
                  </a:lnTo>
                  <a:lnTo>
                    <a:pt x="243042" y="71580"/>
                  </a:lnTo>
                  <a:lnTo>
                    <a:pt x="215931" y="34321"/>
                  </a:lnTo>
                  <a:lnTo>
                    <a:pt x="175724" y="9207"/>
                  </a:lnTo>
                  <a:lnTo>
                    <a:pt x="126492" y="0"/>
                  </a:lnTo>
                  <a:close/>
                </a:path>
              </a:pathLst>
            </a:custGeom>
            <a:solidFill>
              <a:srgbClr val="92A9B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74408" y="2068067"/>
              <a:ext cx="190500" cy="175260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024754" y="2801823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0" dirty="0">
                <a:solidFill>
                  <a:srgbClr val="001F5F"/>
                </a:solidFill>
                <a:latin typeface="Calibri"/>
                <a:cs typeface="Calibri"/>
              </a:rPr>
              <a:t>3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22267" y="2708529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0" dirty="0">
                <a:solidFill>
                  <a:srgbClr val="001F5F"/>
                </a:solidFill>
                <a:latin typeface="Calibri"/>
                <a:cs typeface="Calibri"/>
              </a:rPr>
              <a:t>2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828035" y="2461971"/>
            <a:ext cx="12890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0" dirty="0">
                <a:solidFill>
                  <a:srgbClr val="001F5F"/>
                </a:solidFill>
                <a:latin typeface="Calibri"/>
                <a:cs typeface="Calibri"/>
              </a:rPr>
              <a:t>1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86727" y="2034667"/>
            <a:ext cx="1282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spc="-50" dirty="0">
                <a:solidFill>
                  <a:srgbClr val="001F5F"/>
                </a:solidFill>
                <a:latin typeface="Calibri"/>
                <a:cs typeface="Calibri"/>
              </a:rPr>
              <a:t>4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350000" y="5820257"/>
            <a:ext cx="17589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3.</a:t>
            </a:r>
            <a:r>
              <a:rPr sz="1600" b="1" i="1" spc="-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Abrasion</a:t>
            </a:r>
            <a:r>
              <a:rPr sz="1600" b="1" i="1" spc="-3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001F5F"/>
                </a:solidFill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350000" y="6304584"/>
            <a:ext cx="18224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4.</a:t>
            </a:r>
            <a:r>
              <a:rPr sz="1600" b="1" i="1" spc="-4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Oven</a:t>
            </a:r>
            <a:r>
              <a:rPr sz="1600" b="1" i="1" spc="-2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30" dirty="0">
                <a:solidFill>
                  <a:srgbClr val="001F5F"/>
                </a:solidFill>
                <a:latin typeface="Calibri"/>
                <a:cs typeface="Calibri"/>
              </a:rPr>
              <a:t>Test</a:t>
            </a:r>
            <a:r>
              <a:rPr sz="1600" b="1" i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001F5F"/>
                </a:solidFill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40842" y="5820257"/>
            <a:ext cx="19786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1.</a:t>
            </a:r>
            <a:r>
              <a:rPr sz="1600" b="1" i="1" spc="-6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Flexing</a:t>
            </a:r>
            <a:r>
              <a:rPr sz="1600" b="1" i="1" spc="-3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25" dirty="0">
                <a:solidFill>
                  <a:srgbClr val="001F5F"/>
                </a:solidFill>
                <a:latin typeface="Calibri"/>
                <a:cs typeface="Calibri"/>
              </a:rPr>
              <a:t>Test</a:t>
            </a:r>
            <a:r>
              <a:rPr sz="1600" b="1" i="1" spc="-5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001F5F"/>
                </a:solidFill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40842" y="6304584"/>
            <a:ext cx="173545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2.</a:t>
            </a:r>
            <a:r>
              <a:rPr sz="1600" b="1" i="1" spc="-40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dirty="0">
                <a:solidFill>
                  <a:srgbClr val="001F5F"/>
                </a:solidFill>
                <a:latin typeface="Calibri"/>
                <a:cs typeface="Calibri"/>
              </a:rPr>
              <a:t>Crocking</a:t>
            </a:r>
            <a:r>
              <a:rPr sz="1600" b="1" i="1" spc="-25" dirty="0">
                <a:solidFill>
                  <a:srgbClr val="001F5F"/>
                </a:solidFill>
                <a:latin typeface="Calibri"/>
                <a:cs typeface="Calibri"/>
              </a:rPr>
              <a:t> </a:t>
            </a:r>
            <a:r>
              <a:rPr sz="1600" b="1" i="1" spc="-10" dirty="0">
                <a:solidFill>
                  <a:srgbClr val="001F5F"/>
                </a:solidFill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Laboratory</a:t>
            </a:r>
          </a:p>
        </p:txBody>
      </p:sp>
      <p:pic>
        <p:nvPicPr>
          <p:cNvPr id="25" name="object 2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100990" y="6477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97203" y="5468649"/>
            <a:ext cx="1610544" cy="62483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08711" y="329565"/>
            <a:ext cx="1858645" cy="355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55"/>
              </a:lnSpc>
            </a:pPr>
            <a:r>
              <a:rPr sz="2800" b="0" dirty="0">
                <a:latin typeface="Calibri Light"/>
                <a:cs typeface="Calibri Light"/>
              </a:rPr>
              <a:t>OUR</a:t>
            </a:r>
            <a:r>
              <a:rPr sz="2800" b="0" spc="-114" dirty="0">
                <a:latin typeface="Calibri Light"/>
                <a:cs typeface="Calibri Light"/>
              </a:rPr>
              <a:t> </a:t>
            </a:r>
            <a:r>
              <a:rPr sz="2800" b="0" spc="-30" dirty="0">
                <a:latin typeface="Calibri Light"/>
                <a:cs typeface="Calibri Light"/>
              </a:rPr>
              <a:t>CLIENTS</a:t>
            </a:r>
            <a:endParaRPr sz="2800">
              <a:latin typeface="Calibri Light"/>
              <a:cs typeface="Calibri Ligh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731" y="3146171"/>
            <a:ext cx="2717274" cy="26086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951765" y="3043963"/>
            <a:ext cx="1601661" cy="27018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28639" y="4364735"/>
            <a:ext cx="1575179" cy="27660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19683" y="5484876"/>
            <a:ext cx="2599943" cy="81686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749853" y="4664569"/>
            <a:ext cx="1630564" cy="23851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973509" y="1845015"/>
            <a:ext cx="1552074" cy="311932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128177" y="5414771"/>
            <a:ext cx="1242737" cy="644236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765035" y="1258824"/>
            <a:ext cx="1598676" cy="156362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909827" y="1618709"/>
            <a:ext cx="1821180" cy="69915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788694" y="4374181"/>
            <a:ext cx="2043633" cy="234093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9557004" y="1601724"/>
            <a:ext cx="1435607" cy="999743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9519015" y="3060637"/>
            <a:ext cx="1525327" cy="32063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9331554" y="5724496"/>
            <a:ext cx="1894133" cy="261408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9541804" y="4892040"/>
            <a:ext cx="1450753" cy="361188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50" y="0"/>
            <a:ext cx="12191849" cy="1050036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96011" y="223519"/>
            <a:ext cx="22815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dirty="0">
                <a:solidFill>
                  <a:srgbClr val="FFFFFF"/>
                </a:solidFill>
                <a:latin typeface="Calibri Light"/>
                <a:cs typeface="Calibri Light"/>
              </a:rPr>
              <a:t>OUR</a:t>
            </a:r>
            <a:r>
              <a:rPr sz="3400" b="0" spc="-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b="0" spc="-10" dirty="0">
                <a:solidFill>
                  <a:srgbClr val="FFFFFF"/>
                </a:solidFill>
                <a:latin typeface="Calibri Light"/>
                <a:cs typeface="Calibri Light"/>
              </a:rPr>
              <a:t>CLIENTS</a:t>
            </a:r>
            <a:endParaRPr sz="3400">
              <a:latin typeface="Calibri Light"/>
              <a:cs typeface="Calibri Light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11212068" y="16764"/>
            <a:ext cx="900683" cy="440435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9364980" y="4114800"/>
            <a:ext cx="1818131" cy="211836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6894659" y="3515206"/>
            <a:ext cx="1354683" cy="4356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18387" y="2973323"/>
          <a:ext cx="10537190" cy="34423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9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0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301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96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2335">
                <a:tc>
                  <a:txBody>
                    <a:bodyPr/>
                    <a:lstStyle/>
                    <a:p>
                      <a:pPr marL="262890" marR="320675" indent="-172720">
                        <a:lnSpc>
                          <a:spcPct val="83300"/>
                        </a:lnSpc>
                        <a:spcBef>
                          <a:spcPts val="285"/>
                        </a:spcBef>
                        <a:buFont typeface="Arial"/>
                        <a:buChar char="•"/>
                        <a:tabLst>
                          <a:tab pos="262890" algn="l"/>
                        </a:tabLst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With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MES,</a:t>
                      </a:r>
                      <a:r>
                        <a:rPr sz="18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the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production</a:t>
                      </a:r>
                      <a:r>
                        <a:rPr sz="1800" b="1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progress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upgrade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real-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time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process</a:t>
                      </a:r>
                      <a:r>
                        <a:rPr sz="1800" b="1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control,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visualization,</a:t>
                      </a:r>
                      <a:r>
                        <a:rPr sz="18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digital management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automatic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accounting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62890" indent="-172085">
                        <a:lnSpc>
                          <a:spcPts val="1620"/>
                        </a:lnSpc>
                        <a:buFont typeface="Arial"/>
                        <a:buChar char="•"/>
                        <a:tabLst>
                          <a:tab pos="26289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Create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E2E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production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62890">
                        <a:lnSpc>
                          <a:spcPts val="18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plans,</a:t>
                      </a:r>
                      <a:r>
                        <a:rPr sz="1800" spc="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man-machine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62890">
                        <a:lnSpc>
                          <a:spcPts val="180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requirements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62890" marR="175260" indent="-172720">
                        <a:lnSpc>
                          <a:spcPts val="1800"/>
                        </a:lnSpc>
                        <a:spcBef>
                          <a:spcPts val="180"/>
                        </a:spcBef>
                        <a:buFont typeface="Arial"/>
                        <a:buChar char="•"/>
                        <a:tabLst>
                          <a:tab pos="26289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Complete</a:t>
                      </a:r>
                      <a:r>
                        <a:rPr sz="1800" spc="-8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system deployment,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SAP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ERP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+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MES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WMS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+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QMS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+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62890">
                        <a:lnSpc>
                          <a:spcPts val="1800"/>
                        </a:lnSpc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APS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core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modules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94005" marR="470534" indent="-172720">
                        <a:lnSpc>
                          <a:spcPct val="100000"/>
                        </a:lnSpc>
                        <a:spcBef>
                          <a:spcPts val="250"/>
                        </a:spcBef>
                        <a:buFont typeface="Arial"/>
                        <a:buChar char="•"/>
                        <a:tabLst>
                          <a:tab pos="294005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Provide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flexible</a:t>
                      </a:r>
                      <a:r>
                        <a:rPr sz="1800" b="1" spc="-10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efficient</a:t>
                      </a:r>
                      <a:r>
                        <a:rPr sz="1800" b="1" spc="-9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services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93370" indent="-1714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337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Strengthen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R&amp;D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9400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1800" b="1" spc="-10" dirty="0">
                          <a:latin typeface="Calibri"/>
                          <a:cs typeface="Calibri"/>
                        </a:rPr>
                        <a:t>capabilities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94005" indent="-1720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294005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Customized</a:t>
                      </a:r>
                      <a:r>
                        <a:rPr sz="1800" spc="-7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solution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294005" marR="330200" indent="-172720">
                        <a:lnSpc>
                          <a:spcPts val="1800"/>
                        </a:lnSpc>
                        <a:spcBef>
                          <a:spcPts val="285"/>
                        </a:spcBef>
                        <a:buFont typeface="Arial"/>
                        <a:buChar char="•"/>
                        <a:tabLst>
                          <a:tab pos="294005" algn="l"/>
                        </a:tabLst>
                      </a:pPr>
                      <a:r>
                        <a:rPr sz="1800" b="1" spc="-20" dirty="0">
                          <a:latin typeface="Calibri"/>
                          <a:cs typeface="Calibri"/>
                        </a:rPr>
                        <a:t>Excavate</a:t>
                      </a:r>
                      <a:r>
                        <a:rPr sz="1800" b="1" spc="-2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cost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reduction</a:t>
                      </a:r>
                      <a:r>
                        <a:rPr sz="18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space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from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design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stage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93370" indent="-171450">
                        <a:lnSpc>
                          <a:spcPts val="1620"/>
                        </a:lnSpc>
                        <a:buFont typeface="Arial"/>
                        <a:buChar char="•"/>
                        <a:tabLst>
                          <a:tab pos="29337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Strengthen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supplier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294005" marR="416559">
                        <a:lnSpc>
                          <a:spcPts val="1800"/>
                        </a:lnSpc>
                        <a:spcBef>
                          <a:spcPts val="180"/>
                        </a:spcBef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management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reduce</a:t>
                      </a:r>
                      <a:r>
                        <a:rPr sz="1800" spc="-7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procurement costs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172085" marR="43180" indent="-172085" algn="ctr">
                        <a:lnSpc>
                          <a:spcPts val="1620"/>
                        </a:lnSpc>
                        <a:buFont typeface="Arial"/>
                        <a:buChar char="•"/>
                        <a:tabLst>
                          <a:tab pos="172085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Inventory</a:t>
                      </a:r>
                      <a:r>
                        <a:rPr sz="1800" spc="-6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and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saving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of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R="57150" algn="ctr">
                        <a:lnSpc>
                          <a:spcPts val="1980"/>
                        </a:lnSpc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non-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production</a:t>
                      </a:r>
                      <a:r>
                        <a:rPr sz="1800" spc="-9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costs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6195" marB="0">
                    <a:lnL w="76200">
                      <a:solidFill>
                        <a:srgbClr val="FFFFFF"/>
                      </a:solidFill>
                      <a:prstDash val="solid"/>
                    </a:lnL>
                    <a:lnR w="76200">
                      <a:solidFill>
                        <a:srgbClr val="FFFFFF"/>
                      </a:solidFill>
                      <a:prstDash val="solid"/>
                    </a:lnR>
                    <a:solidFill>
                      <a:srgbClr val="F1F1F1"/>
                    </a:solidFill>
                  </a:tcPr>
                </a:tc>
                <a:tc>
                  <a:txBody>
                    <a:bodyPr/>
                    <a:lstStyle/>
                    <a:p>
                      <a:pPr marL="408940" marR="92710" indent="-287020">
                        <a:lnSpc>
                          <a:spcPct val="100000"/>
                        </a:lnSpc>
                        <a:spcBef>
                          <a:spcPts val="250"/>
                        </a:spcBef>
                        <a:buFont typeface="Arial"/>
                        <a:buChar char="•"/>
                        <a:tabLst>
                          <a:tab pos="40894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Refine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techniques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enhance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quality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based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on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learnings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0" dirty="0">
                          <a:latin typeface="Calibri"/>
                          <a:cs typeface="Calibri"/>
                        </a:rPr>
                        <a:t>from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Italian</a:t>
                      </a:r>
                      <a:r>
                        <a:rPr sz="1800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factory</a:t>
                      </a:r>
                      <a:endParaRPr sz="1800">
                        <a:latin typeface="Calibri"/>
                        <a:cs typeface="Calibri"/>
                      </a:endParaRPr>
                    </a:p>
                    <a:p>
                      <a:pPr marL="408940" marR="9144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40894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Promote</a:t>
                      </a:r>
                      <a:r>
                        <a:rPr sz="1800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advanced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production</a:t>
                      </a:r>
                      <a:r>
                        <a:rPr sz="1800" spc="-5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to</a:t>
                      </a:r>
                      <a:r>
                        <a:rPr sz="1800" spc="-8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improve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efficiency</a:t>
                      </a:r>
                      <a:r>
                        <a:rPr sz="1800" spc="-10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25" dirty="0">
                          <a:latin typeface="Calibri"/>
                          <a:cs typeface="Calibri"/>
                        </a:rPr>
                        <a:t>and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minimize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the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impact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800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labor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cost</a:t>
                      </a:r>
                      <a:r>
                        <a:rPr sz="1800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inflation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31750" marB="0">
                    <a:lnL w="76200">
                      <a:solidFill>
                        <a:srgbClr val="FFFFFF"/>
                      </a:solidFill>
                      <a:prstDash val="solid"/>
                    </a:lnL>
                    <a:solidFill>
                      <a:srgbClr val="F1F1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object 3"/>
          <p:cNvSpPr txBox="1"/>
          <p:nvPr/>
        </p:nvSpPr>
        <p:spPr>
          <a:xfrm>
            <a:off x="944676" y="2164842"/>
            <a:ext cx="231775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7515" marR="5080" indent="-42545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latin typeface="Calibri"/>
                <a:cs typeface="Calibri"/>
              </a:rPr>
              <a:t>Intelligent</a:t>
            </a:r>
            <a:r>
              <a:rPr sz="2000" b="1" spc="-50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production breakthrough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8388" y="2887979"/>
            <a:ext cx="2569845" cy="47625"/>
          </a:xfrm>
          <a:custGeom>
            <a:avLst/>
            <a:gdLst/>
            <a:ahLst/>
            <a:cxnLst/>
            <a:rect l="l" t="t" r="r" b="b"/>
            <a:pathLst>
              <a:path w="2569845" h="47625">
                <a:moveTo>
                  <a:pt x="2569464" y="0"/>
                </a:moveTo>
                <a:lnTo>
                  <a:pt x="0" y="0"/>
                </a:lnTo>
                <a:lnTo>
                  <a:pt x="0" y="47244"/>
                </a:lnTo>
                <a:lnTo>
                  <a:pt x="2569464" y="47244"/>
                </a:lnTo>
                <a:lnTo>
                  <a:pt x="256946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19116" y="1392936"/>
            <a:ext cx="568007" cy="669036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14698" y="2164842"/>
            <a:ext cx="1837689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4325" marR="5080" indent="-30226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latin typeface="Calibri"/>
                <a:cs typeface="Calibri"/>
              </a:rPr>
              <a:t>Customer</a:t>
            </a:r>
            <a:r>
              <a:rPr sz="2000" b="1" spc="-95" dirty="0">
                <a:latin typeface="Calibri"/>
                <a:cs typeface="Calibri"/>
              </a:rPr>
              <a:t> </a:t>
            </a:r>
            <a:r>
              <a:rPr sz="2000" b="1" spc="-10" dirty="0">
                <a:latin typeface="Calibri"/>
                <a:cs typeface="Calibri"/>
              </a:rPr>
              <a:t>service satisfaction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448811" y="2887979"/>
            <a:ext cx="2569845" cy="47625"/>
          </a:xfrm>
          <a:custGeom>
            <a:avLst/>
            <a:gdLst/>
            <a:ahLst/>
            <a:cxnLst/>
            <a:rect l="l" t="t" r="r" b="b"/>
            <a:pathLst>
              <a:path w="2569845" h="47625">
                <a:moveTo>
                  <a:pt x="2569464" y="0"/>
                </a:moveTo>
                <a:lnTo>
                  <a:pt x="0" y="0"/>
                </a:lnTo>
                <a:lnTo>
                  <a:pt x="0" y="47244"/>
                </a:lnTo>
                <a:lnTo>
                  <a:pt x="2569464" y="47244"/>
                </a:lnTo>
                <a:lnTo>
                  <a:pt x="256946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00641" y="1393789"/>
            <a:ext cx="665805" cy="66580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8864600" y="2325751"/>
            <a:ext cx="22599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1F2023"/>
                </a:solidFill>
                <a:latin typeface="Calibri"/>
                <a:cs typeface="Calibri"/>
              </a:rPr>
              <a:t>Further</a:t>
            </a:r>
            <a:r>
              <a:rPr sz="2000" b="1" spc="-4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F2023"/>
                </a:solidFill>
                <a:latin typeface="Calibri"/>
                <a:cs typeface="Calibri"/>
              </a:rPr>
              <a:t>Globalization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709659" y="2887979"/>
            <a:ext cx="2569845" cy="47625"/>
          </a:xfrm>
          <a:custGeom>
            <a:avLst/>
            <a:gdLst/>
            <a:ahLst/>
            <a:cxnLst/>
            <a:rect l="l" t="t" r="r" b="b"/>
            <a:pathLst>
              <a:path w="2569845" h="47625">
                <a:moveTo>
                  <a:pt x="2569463" y="0"/>
                </a:moveTo>
                <a:lnTo>
                  <a:pt x="0" y="0"/>
                </a:lnTo>
                <a:lnTo>
                  <a:pt x="0" y="47244"/>
                </a:lnTo>
                <a:lnTo>
                  <a:pt x="2569463" y="47244"/>
                </a:lnTo>
                <a:lnTo>
                  <a:pt x="2569463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279641" y="2127250"/>
            <a:ext cx="2168525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80645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1F2023"/>
                </a:solidFill>
                <a:latin typeface="Calibri"/>
                <a:cs typeface="Calibri"/>
              </a:rPr>
              <a:t>Cost</a:t>
            </a:r>
            <a:r>
              <a:rPr sz="2000" b="1" spc="-2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1F2023"/>
                </a:solidFill>
                <a:latin typeface="Calibri"/>
                <a:cs typeface="Calibri"/>
              </a:rPr>
              <a:t>and</a:t>
            </a:r>
            <a:r>
              <a:rPr sz="2000" b="1" spc="-25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F2023"/>
                </a:solidFill>
                <a:latin typeface="Calibri"/>
                <a:cs typeface="Calibri"/>
              </a:rPr>
              <a:t>efficiency </a:t>
            </a:r>
            <a:r>
              <a:rPr sz="2000" b="1" dirty="0">
                <a:solidFill>
                  <a:srgbClr val="1F2023"/>
                </a:solidFill>
                <a:latin typeface="Calibri"/>
                <a:cs typeface="Calibri"/>
              </a:rPr>
              <a:t>control</a:t>
            </a:r>
            <a:r>
              <a:rPr sz="2000" b="1" spc="-90" dirty="0">
                <a:solidFill>
                  <a:srgbClr val="1F2023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1F2023"/>
                </a:solidFill>
                <a:latin typeface="Calibri"/>
                <a:cs typeface="Calibri"/>
              </a:rPr>
              <a:t>optimization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079235" y="2887979"/>
            <a:ext cx="2569845" cy="47625"/>
          </a:xfrm>
          <a:custGeom>
            <a:avLst/>
            <a:gdLst/>
            <a:ahLst/>
            <a:cxnLst/>
            <a:rect l="l" t="t" r="r" b="b"/>
            <a:pathLst>
              <a:path w="2569845" h="47625">
                <a:moveTo>
                  <a:pt x="2569464" y="0"/>
                </a:moveTo>
                <a:lnTo>
                  <a:pt x="0" y="0"/>
                </a:lnTo>
                <a:lnTo>
                  <a:pt x="0" y="47244"/>
                </a:lnTo>
                <a:lnTo>
                  <a:pt x="2569464" y="47244"/>
                </a:lnTo>
                <a:lnTo>
                  <a:pt x="2569464" y="0"/>
                </a:lnTo>
                <a:close/>
              </a:path>
            </a:pathLst>
          </a:custGeom>
          <a:solidFill>
            <a:srgbClr val="44536A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91171" y="1453896"/>
            <a:ext cx="545592" cy="545591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Next</a:t>
            </a:r>
            <a:r>
              <a:rPr spc="-50" dirty="0"/>
              <a:t> </a:t>
            </a:r>
            <a:r>
              <a:rPr dirty="0"/>
              <a:t>focus</a:t>
            </a:r>
            <a:r>
              <a:rPr spc="-60" dirty="0"/>
              <a:t> </a:t>
            </a:r>
            <a:r>
              <a:rPr dirty="0"/>
              <a:t>-</a:t>
            </a:r>
            <a:r>
              <a:rPr spc="-50" dirty="0"/>
              <a:t> </a:t>
            </a:r>
            <a:r>
              <a:rPr dirty="0"/>
              <a:t>Keep</a:t>
            </a:r>
            <a:r>
              <a:rPr spc="-50" dirty="0"/>
              <a:t> </a:t>
            </a:r>
            <a:r>
              <a:rPr dirty="0"/>
              <a:t>improving</a:t>
            </a:r>
            <a:r>
              <a:rPr spc="-55" dirty="0"/>
              <a:t> </a:t>
            </a:r>
            <a:r>
              <a:rPr spc="-10" dirty="0"/>
              <a:t>ourselves</a:t>
            </a: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28831" y="83819"/>
            <a:ext cx="880872" cy="316991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92457" y="1478097"/>
            <a:ext cx="603869" cy="60386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92929" y="4152391"/>
            <a:ext cx="296100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solidFill>
                  <a:srgbClr val="40464F"/>
                </a:solidFill>
                <a:latin typeface="Microsoft YaHei"/>
                <a:cs typeface="Microsoft YaHei"/>
              </a:rPr>
              <a:t>Our</a:t>
            </a:r>
            <a:r>
              <a:rPr sz="2800" spc="-50" dirty="0">
                <a:solidFill>
                  <a:srgbClr val="40464F"/>
                </a:solidFill>
                <a:latin typeface="Microsoft YaHei"/>
                <a:cs typeface="Microsoft YaHei"/>
              </a:rPr>
              <a:t> </a:t>
            </a:r>
            <a:r>
              <a:rPr sz="2800" dirty="0">
                <a:solidFill>
                  <a:srgbClr val="40464F"/>
                </a:solidFill>
                <a:latin typeface="Microsoft YaHei"/>
                <a:cs typeface="Microsoft YaHei"/>
              </a:rPr>
              <a:t>New</a:t>
            </a:r>
            <a:r>
              <a:rPr sz="2800" spc="-55" dirty="0">
                <a:solidFill>
                  <a:srgbClr val="40464F"/>
                </a:solidFill>
                <a:latin typeface="Microsoft YaHei"/>
                <a:cs typeface="Microsoft YaHei"/>
              </a:rPr>
              <a:t> </a:t>
            </a:r>
            <a:r>
              <a:rPr sz="2800" spc="-10" dirty="0">
                <a:solidFill>
                  <a:srgbClr val="40464F"/>
                </a:solidFill>
                <a:latin typeface="Microsoft YaHei"/>
                <a:cs typeface="Microsoft YaHei"/>
              </a:rPr>
              <a:t>Facility-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03014" y="5010403"/>
            <a:ext cx="3139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40464F"/>
                </a:solidFill>
                <a:latin typeface="Microsoft YaHei"/>
                <a:cs typeface="Microsoft YaHei"/>
              </a:rPr>
              <a:t>DeArt</a:t>
            </a:r>
            <a:r>
              <a:rPr sz="1800" spc="-25" dirty="0">
                <a:solidFill>
                  <a:srgbClr val="40464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40464F"/>
                </a:solidFill>
                <a:latin typeface="Microsoft YaHei"/>
                <a:cs typeface="Microsoft YaHei"/>
              </a:rPr>
              <a:t>Creative</a:t>
            </a:r>
            <a:r>
              <a:rPr sz="1800" spc="-20" dirty="0">
                <a:solidFill>
                  <a:srgbClr val="40464F"/>
                </a:solidFill>
                <a:latin typeface="Microsoft YaHei"/>
                <a:cs typeface="Microsoft YaHei"/>
              </a:rPr>
              <a:t> </a:t>
            </a:r>
            <a:r>
              <a:rPr sz="1800" dirty="0">
                <a:solidFill>
                  <a:srgbClr val="40464F"/>
                </a:solidFill>
                <a:latin typeface="Microsoft YaHei"/>
                <a:cs typeface="Microsoft YaHei"/>
              </a:rPr>
              <a:t>Industry </a:t>
            </a:r>
            <a:r>
              <a:rPr sz="1800" spc="-20" dirty="0">
                <a:solidFill>
                  <a:srgbClr val="40464F"/>
                </a:solidFill>
                <a:latin typeface="Microsoft YaHei"/>
                <a:cs typeface="Microsoft YaHei"/>
              </a:rPr>
              <a:t>Park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152" y="1088349"/>
            <a:ext cx="8482313" cy="557124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64921" y="160401"/>
            <a:ext cx="1448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Microsoft YaHei"/>
                <a:cs typeface="Microsoft YaHei"/>
              </a:rPr>
              <a:t>INDUSTRIAL</a:t>
            </a:r>
            <a:r>
              <a:rPr sz="1200" b="1" dirty="0">
                <a:latin typeface="Microsoft YaHei"/>
                <a:cs typeface="Microsoft YaHei"/>
              </a:rPr>
              <a:t> </a:t>
            </a:r>
            <a:r>
              <a:rPr sz="1200" b="1" spc="-20" dirty="0">
                <a:latin typeface="Microsoft YaHei"/>
                <a:cs typeface="Microsoft YaHei"/>
              </a:rPr>
              <a:t>PARK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85403" y="4862829"/>
            <a:ext cx="3413760" cy="1520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located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beside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Songshan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Lake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Dongguan</a:t>
            </a:r>
            <a:endParaRPr sz="1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50,000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square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meters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has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total </a:t>
            </a:r>
            <a:r>
              <a:rPr sz="1400" spc="-10" dirty="0">
                <a:latin typeface="Calibri"/>
                <a:cs typeface="Calibri"/>
              </a:rPr>
              <a:t>construction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nearly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120,000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square meters</a:t>
            </a:r>
            <a:endParaRPr sz="1400">
              <a:latin typeface="Calibri"/>
              <a:cs typeface="Calibri"/>
            </a:endParaRPr>
          </a:p>
          <a:p>
            <a:pPr marL="296545" marR="57150" indent="-284480" algn="just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designed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DILLER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SCOFIDIO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+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RENFRO,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50" dirty="0">
                <a:latin typeface="Calibri"/>
                <a:cs typeface="Calibri"/>
              </a:rPr>
              <a:t>a 	</a:t>
            </a:r>
            <a:r>
              <a:rPr sz="1400" spc="-10" dirty="0">
                <a:latin typeface="Calibri"/>
                <a:cs typeface="Calibri"/>
              </a:rPr>
              <a:t>US-</a:t>
            </a:r>
            <a:r>
              <a:rPr sz="1400" dirty="0">
                <a:latin typeface="Calibri"/>
                <a:cs typeface="Calibri"/>
              </a:rPr>
              <a:t>based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architectural</a:t>
            </a:r>
            <a:r>
              <a:rPr sz="1400" spc="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firm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nominated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for 	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Pritzker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Prize.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32054" y="1245234"/>
            <a:ext cx="13804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dirty="0">
                <a:solidFill>
                  <a:srgbClr val="000000"/>
                </a:solidFill>
                <a:latin typeface="Calibri"/>
                <a:cs typeface="Calibri"/>
              </a:rPr>
              <a:t>Main</a:t>
            </a: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 entrance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18476" y="777627"/>
              <a:ext cx="4573524" cy="608036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7598973" cy="685799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566415"/>
              <a:ext cx="7618475" cy="4291583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7698993" y="161366"/>
            <a:ext cx="1707514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Architecture</a:t>
            </a:r>
            <a:r>
              <a:rPr sz="1800" spc="1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team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9946" y="6448145"/>
            <a:ext cx="1266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Hand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hand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1000" y="38100"/>
            <a:ext cx="5351059" cy="31851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25540" y="38044"/>
            <a:ext cx="5053584" cy="327050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88620" y="3361941"/>
            <a:ext cx="5343292" cy="338327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5540" y="3361955"/>
            <a:ext cx="5053584" cy="3345168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33196" y="56133"/>
            <a:ext cx="9563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Reception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23613" y="6356705"/>
            <a:ext cx="1086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Show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room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31069" y="6325920"/>
            <a:ext cx="1357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Meeting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8"/>
            <a:ext cx="12187190" cy="685792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0777855" y="6416446"/>
            <a:ext cx="1223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Design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office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578863"/>
            <a:ext cx="12182364" cy="3433553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39" y="1125728"/>
            <a:ext cx="12617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Sample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room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3383338"/>
            <a:ext cx="5690388" cy="331921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1323" y="56476"/>
            <a:ext cx="5587223" cy="327333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81076" y="1266570"/>
            <a:ext cx="2962910" cy="1092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Calibri"/>
                <a:cs typeface="Calibri"/>
              </a:rPr>
              <a:t>More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than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60%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the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park's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floor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space </a:t>
            </a:r>
            <a:r>
              <a:rPr sz="1400" b="1" dirty="0">
                <a:latin typeface="Calibri"/>
                <a:cs typeface="Calibri"/>
              </a:rPr>
              <a:t>is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used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to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provide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comfortable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living environment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our </a:t>
            </a:r>
            <a:r>
              <a:rPr sz="1400" spc="-10" dirty="0">
                <a:latin typeface="Calibri"/>
                <a:cs typeface="Calibri"/>
              </a:rPr>
              <a:t>employees</a:t>
            </a:r>
            <a:r>
              <a:rPr sz="140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dirty="0">
                <a:latin typeface="Calibri"/>
                <a:cs typeface="Calibri"/>
              </a:rPr>
              <a:t>promote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closer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social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interaction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within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company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outside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work.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604886" y="3823461"/>
            <a:ext cx="301815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400" b="1" spc="-10" dirty="0">
                <a:latin typeface="Calibri"/>
                <a:cs typeface="Calibri"/>
              </a:rPr>
              <a:t>environmental</a:t>
            </a:r>
            <a:r>
              <a:rPr sz="1400" b="1" spc="-5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protection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concept </a:t>
            </a:r>
            <a:r>
              <a:rPr sz="1400" dirty="0">
                <a:latin typeface="Calibri"/>
                <a:cs typeface="Calibri"/>
              </a:rPr>
              <a:t>which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includes</a:t>
            </a:r>
            <a:r>
              <a:rPr sz="1400" spc="-1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solar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central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hot </a:t>
            </a:r>
            <a:r>
              <a:rPr sz="1400" dirty="0">
                <a:latin typeface="Calibri"/>
                <a:cs typeface="Calibri"/>
              </a:rPr>
              <a:t>water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system,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chilled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water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of </a:t>
            </a:r>
            <a:r>
              <a:rPr sz="1400" spc="-20" dirty="0">
                <a:latin typeface="Calibri"/>
                <a:cs typeface="Calibri"/>
              </a:rPr>
              <a:t>HVAC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rainwater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recovery system.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4921" y="160401"/>
            <a:ext cx="14484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Microsoft YaHei"/>
                <a:cs typeface="Microsoft YaHei"/>
              </a:rPr>
              <a:t>INDUSTRIAL</a:t>
            </a:r>
            <a:r>
              <a:rPr sz="1200" b="1" dirty="0">
                <a:latin typeface="Microsoft YaHei"/>
                <a:cs typeface="Microsoft YaHei"/>
              </a:rPr>
              <a:t> </a:t>
            </a:r>
            <a:r>
              <a:rPr sz="1200" b="1" spc="-20" dirty="0">
                <a:latin typeface="Microsoft YaHei"/>
                <a:cs typeface="Microsoft YaHei"/>
              </a:rPr>
              <a:t>PARK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2262" y="3571494"/>
            <a:ext cx="6629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Library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48780" y="243585"/>
            <a:ext cx="7264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0" spc="-10" dirty="0">
                <a:solidFill>
                  <a:srgbClr val="000000"/>
                </a:solidFill>
                <a:latin typeface="Calibri"/>
                <a:cs typeface="Calibri"/>
              </a:rPr>
              <a:t>Cinema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847088"/>
            <a:ext cx="12176125" cy="4175760"/>
            <a:chOff x="0" y="1847088"/>
            <a:chExt cx="12176125" cy="41757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47088"/>
              <a:ext cx="6095928" cy="414203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96000" y="1847125"/>
              <a:ext cx="6079642" cy="4175722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8993" y="335991"/>
            <a:ext cx="27863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44536A"/>
                </a:solidFill>
                <a:latin typeface="Microsoft YaHei"/>
                <a:cs typeface="Microsoft YaHei"/>
              </a:rPr>
              <a:t>We</a:t>
            </a:r>
            <a:r>
              <a:rPr sz="3200" b="1" spc="-10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32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provide：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848" y="1463802"/>
            <a:ext cx="3192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Dormitory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with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individual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window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8099" y="1979627"/>
            <a:ext cx="12052300" cy="3736975"/>
            <a:chOff x="38099" y="1979627"/>
            <a:chExt cx="12052300" cy="373697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14288" y="1979676"/>
              <a:ext cx="5975604" cy="373684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099" y="1979627"/>
              <a:ext cx="6045404" cy="3736616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278993" y="335991"/>
            <a:ext cx="2786380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dirty="0">
                <a:solidFill>
                  <a:srgbClr val="44536A"/>
                </a:solidFill>
                <a:latin typeface="Microsoft YaHei"/>
                <a:cs typeface="Microsoft YaHei"/>
              </a:rPr>
              <a:t>We</a:t>
            </a:r>
            <a:r>
              <a:rPr sz="3200" b="1" spc="-10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32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provide：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739" y="1590294"/>
            <a:ext cx="10083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Dining</a:t>
            </a:r>
            <a:r>
              <a:rPr sz="1800" spc="-35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hall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-3"/>
            <a:ext cx="12192000" cy="6858000"/>
            <a:chOff x="0" y="-3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37504" y="-2"/>
              <a:ext cx="6254496" cy="684733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212068" y="16764"/>
              <a:ext cx="900683" cy="44043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3"/>
              <a:ext cx="5937503" cy="6858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00655" y="3047999"/>
              <a:ext cx="1536192" cy="751332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988556" y="1898142"/>
            <a:ext cx="123317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01.</a:t>
            </a:r>
            <a:r>
              <a:rPr sz="20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Mission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376541" y="2316861"/>
            <a:ext cx="253365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Ingenuity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creates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beauty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art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88556" y="3191382"/>
            <a:ext cx="3394710" cy="23622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02.</a:t>
            </a:r>
            <a:r>
              <a:rPr sz="20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Vision</a:t>
            </a:r>
            <a:endParaRPr sz="2000">
              <a:latin typeface="Calibri"/>
              <a:cs typeface="Calibri"/>
            </a:endParaRPr>
          </a:p>
          <a:p>
            <a:pPr marL="400685" marR="630555">
              <a:lnSpc>
                <a:spcPct val="100000"/>
              </a:lnSpc>
              <a:spcBef>
                <a:spcPts val="1290"/>
              </a:spcBef>
            </a:pP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4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world's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leading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service platform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accessories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835"/>
              </a:spcBef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Calibri"/>
                <a:cs typeface="Calibri"/>
              </a:rPr>
              <a:t>03.</a:t>
            </a:r>
            <a:r>
              <a:rPr sz="20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endParaRPr sz="2000">
              <a:latin typeface="Calibri"/>
              <a:cs typeface="Calibri"/>
            </a:endParaRPr>
          </a:p>
          <a:p>
            <a:pPr marL="400685" marR="5080">
              <a:lnSpc>
                <a:spcPct val="100000"/>
              </a:lnSpc>
              <a:spcBef>
                <a:spcPts val="133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Integrity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openness,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embrace</a:t>
            </a:r>
            <a:r>
              <a:rPr sz="14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change,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4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proactive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collaborative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19" y="114297"/>
            <a:ext cx="11891772" cy="66415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074414" y="5348122"/>
            <a:ext cx="3919854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145" dirty="0">
                <a:solidFill>
                  <a:srgbClr val="DEDEDE"/>
                </a:solidFill>
                <a:latin typeface="Arial"/>
                <a:cs typeface="Arial"/>
              </a:rPr>
              <a:t>THANK</a:t>
            </a:r>
            <a:r>
              <a:rPr sz="5400" spc="-400" dirty="0">
                <a:solidFill>
                  <a:srgbClr val="DEDEDE"/>
                </a:solidFill>
                <a:latin typeface="Arial"/>
                <a:cs typeface="Arial"/>
              </a:rPr>
              <a:t> </a:t>
            </a:r>
            <a:r>
              <a:rPr sz="5400" spc="-100" dirty="0">
                <a:solidFill>
                  <a:srgbClr val="DEDEDE"/>
                </a:solidFill>
                <a:latin typeface="Arial"/>
                <a:cs typeface="Arial"/>
              </a:rPr>
              <a:t>YOU</a:t>
            </a:r>
            <a:endParaRPr sz="5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0080" y="4050791"/>
            <a:ext cx="3107690" cy="1515110"/>
          </a:xfrm>
          <a:custGeom>
            <a:avLst/>
            <a:gdLst/>
            <a:ahLst/>
            <a:cxnLst/>
            <a:rect l="l" t="t" r="r" b="b"/>
            <a:pathLst>
              <a:path w="3107690" h="1515110">
                <a:moveTo>
                  <a:pt x="3000629" y="0"/>
                </a:moveTo>
                <a:lnTo>
                  <a:pt x="106857" y="0"/>
                </a:lnTo>
                <a:lnTo>
                  <a:pt x="65263" y="8401"/>
                </a:lnTo>
                <a:lnTo>
                  <a:pt x="31297" y="31305"/>
                </a:lnTo>
                <a:lnTo>
                  <a:pt x="8397" y="65258"/>
                </a:lnTo>
                <a:lnTo>
                  <a:pt x="0" y="106806"/>
                </a:lnTo>
                <a:lnTo>
                  <a:pt x="0" y="1408048"/>
                </a:lnTo>
                <a:lnTo>
                  <a:pt x="8397" y="1449597"/>
                </a:lnTo>
                <a:lnTo>
                  <a:pt x="31297" y="1483550"/>
                </a:lnTo>
                <a:lnTo>
                  <a:pt x="65263" y="1506454"/>
                </a:lnTo>
                <a:lnTo>
                  <a:pt x="106857" y="1514855"/>
                </a:lnTo>
                <a:lnTo>
                  <a:pt x="3000629" y="1514855"/>
                </a:lnTo>
                <a:lnTo>
                  <a:pt x="3042177" y="1506454"/>
                </a:lnTo>
                <a:lnTo>
                  <a:pt x="3076130" y="1483550"/>
                </a:lnTo>
                <a:lnTo>
                  <a:pt x="3099034" y="1449597"/>
                </a:lnTo>
                <a:lnTo>
                  <a:pt x="3107435" y="1408048"/>
                </a:lnTo>
                <a:lnTo>
                  <a:pt x="3107435" y="106806"/>
                </a:lnTo>
                <a:lnTo>
                  <a:pt x="3099034" y="65258"/>
                </a:lnTo>
                <a:lnTo>
                  <a:pt x="3076130" y="31305"/>
                </a:lnTo>
                <a:lnTo>
                  <a:pt x="3042177" y="8401"/>
                </a:lnTo>
                <a:lnTo>
                  <a:pt x="3000629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49604" y="3616833"/>
            <a:ext cx="2863850" cy="17932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4205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Environment</a:t>
            </a:r>
            <a:endParaRPr sz="2000">
              <a:latin typeface="Microsoft YaHei"/>
              <a:cs typeface="Microsoft YaHei"/>
            </a:endParaRPr>
          </a:p>
          <a:p>
            <a:pPr marL="299085" indent="-286385">
              <a:lnSpc>
                <a:spcPct val="100000"/>
              </a:lnSpc>
              <a:spcBef>
                <a:spcPts val="1435"/>
              </a:spcBef>
              <a:buFont typeface="Arial"/>
              <a:buChar char="•"/>
              <a:tabLst>
                <a:tab pos="299085" algn="l"/>
              </a:tabLst>
            </a:pP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Environmental</a:t>
            </a:r>
            <a:r>
              <a:rPr sz="1400" b="1" spc="-1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protection</a:t>
            </a:r>
            <a:r>
              <a:rPr sz="1400" b="1" spc="-10" dirty="0">
                <a:latin typeface="Adobe Clean Han ExtraBold"/>
                <a:cs typeface="Adobe Clean Han ExtraBold"/>
              </a:rPr>
              <a:t>：</a:t>
            </a:r>
            <a:r>
              <a:rPr sz="1400" spc="-10" dirty="0">
                <a:latin typeface="Calibri"/>
                <a:cs typeface="Calibri"/>
              </a:rPr>
              <a:t>solar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system, </a:t>
            </a:r>
            <a:r>
              <a:rPr sz="1400" spc="-20" dirty="0">
                <a:latin typeface="Calibri"/>
                <a:cs typeface="Calibri"/>
              </a:rPr>
              <a:t>rain-</a:t>
            </a:r>
            <a:r>
              <a:rPr sz="1400" spc="-10" dirty="0">
                <a:latin typeface="Calibri"/>
                <a:cs typeface="Calibri"/>
              </a:rPr>
              <a:t>water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recovery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</a:t>
            </a:r>
            <a:endParaRPr sz="1400">
              <a:latin typeface="Calibri"/>
              <a:cs typeface="Calibri"/>
            </a:endParaRPr>
          </a:p>
          <a:p>
            <a:pPr marL="299085" marR="224154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Responsible</a:t>
            </a:r>
            <a:r>
              <a:rPr sz="1400" b="1" spc="-8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sourcing</a:t>
            </a:r>
            <a:r>
              <a:rPr sz="1400" b="1" spc="-10" dirty="0">
                <a:latin typeface="Adobe Clean Han ExtraBold"/>
                <a:cs typeface="Adobe Clean Han ExtraBold"/>
              </a:rPr>
              <a:t>：</a:t>
            </a:r>
            <a:r>
              <a:rPr sz="1400" spc="-10" dirty="0">
                <a:latin typeface="Calibri"/>
                <a:cs typeface="Calibri"/>
              </a:rPr>
              <a:t>material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ESG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standard</a:t>
            </a:r>
            <a:endParaRPr sz="1400">
              <a:latin typeface="Calibri"/>
              <a:cs typeface="Calibri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400" b="1" spc="-20" dirty="0">
                <a:solidFill>
                  <a:srgbClr val="00AF50"/>
                </a:solidFill>
                <a:latin typeface="Calibri"/>
                <a:cs typeface="Calibri"/>
              </a:rPr>
              <a:t>Waste</a:t>
            </a:r>
            <a:r>
              <a:rPr sz="1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management</a:t>
            </a:r>
            <a:r>
              <a:rPr sz="1400" b="1" spc="-10" dirty="0">
                <a:latin typeface="Calibri"/>
                <a:cs typeface="Calibri"/>
              </a:rPr>
              <a:t>: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upcycling</a:t>
            </a:r>
            <a:r>
              <a:rPr sz="1400" spc="1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and </a:t>
            </a:r>
            <a:r>
              <a:rPr sz="1400" spc="-10" dirty="0">
                <a:latin typeface="Calibri"/>
                <a:cs typeface="Calibri"/>
              </a:rPr>
              <a:t>recycling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456676" y="4050791"/>
            <a:ext cx="2988945" cy="1515110"/>
          </a:xfrm>
          <a:custGeom>
            <a:avLst/>
            <a:gdLst/>
            <a:ahLst/>
            <a:cxnLst/>
            <a:rect l="l" t="t" r="r" b="b"/>
            <a:pathLst>
              <a:path w="2988945" h="1515110">
                <a:moveTo>
                  <a:pt x="2868041" y="0"/>
                </a:moveTo>
                <a:lnTo>
                  <a:pt x="120523" y="0"/>
                </a:lnTo>
                <a:lnTo>
                  <a:pt x="73616" y="9473"/>
                </a:lnTo>
                <a:lnTo>
                  <a:pt x="35305" y="35305"/>
                </a:lnTo>
                <a:lnTo>
                  <a:pt x="9473" y="73616"/>
                </a:lnTo>
                <a:lnTo>
                  <a:pt x="0" y="120522"/>
                </a:lnTo>
                <a:lnTo>
                  <a:pt x="0" y="1394332"/>
                </a:lnTo>
                <a:lnTo>
                  <a:pt x="9473" y="1441239"/>
                </a:lnTo>
                <a:lnTo>
                  <a:pt x="35306" y="1479549"/>
                </a:lnTo>
                <a:lnTo>
                  <a:pt x="73616" y="1505382"/>
                </a:lnTo>
                <a:lnTo>
                  <a:pt x="120523" y="1514855"/>
                </a:lnTo>
                <a:lnTo>
                  <a:pt x="2868041" y="1514855"/>
                </a:lnTo>
                <a:lnTo>
                  <a:pt x="2914947" y="1505382"/>
                </a:lnTo>
                <a:lnTo>
                  <a:pt x="2953258" y="1479549"/>
                </a:lnTo>
                <a:lnTo>
                  <a:pt x="2979090" y="1441239"/>
                </a:lnTo>
                <a:lnTo>
                  <a:pt x="2988564" y="1394332"/>
                </a:lnTo>
                <a:lnTo>
                  <a:pt x="2988564" y="120522"/>
                </a:lnTo>
                <a:lnTo>
                  <a:pt x="2979090" y="73616"/>
                </a:lnTo>
                <a:lnTo>
                  <a:pt x="2953257" y="35305"/>
                </a:lnTo>
                <a:lnTo>
                  <a:pt x="2914947" y="9473"/>
                </a:lnTo>
                <a:lnTo>
                  <a:pt x="2868041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571356" y="3616833"/>
            <a:ext cx="2719070" cy="1370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69925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Governance</a:t>
            </a:r>
            <a:endParaRPr sz="2000">
              <a:latin typeface="Microsoft YaHei"/>
              <a:cs typeface="Microsoft YaHei"/>
            </a:endParaRPr>
          </a:p>
          <a:p>
            <a:pPr marL="299085" marR="360680" indent="-287020">
              <a:lnSpc>
                <a:spcPct val="100000"/>
              </a:lnSpc>
              <a:spcBef>
                <a:spcPts val="1465"/>
              </a:spcBef>
              <a:buFont typeface="Arial"/>
              <a:buChar char="•"/>
              <a:tabLst>
                <a:tab pos="299085" algn="l"/>
              </a:tabLst>
            </a:pP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Openness</a:t>
            </a:r>
            <a:r>
              <a:rPr sz="1400" b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and</a:t>
            </a:r>
            <a:r>
              <a:rPr sz="1400" b="1" spc="-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transparency </a:t>
            </a: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within</a:t>
            </a:r>
            <a:r>
              <a:rPr sz="1400" b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the</a:t>
            </a:r>
            <a:r>
              <a:rPr sz="1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community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Corporate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Governance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good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latin typeface="Calibri"/>
                <a:cs typeface="Calibri"/>
              </a:rPr>
              <a:t>ethics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02479" y="4050791"/>
            <a:ext cx="2987040" cy="1515110"/>
          </a:xfrm>
          <a:custGeom>
            <a:avLst/>
            <a:gdLst/>
            <a:ahLst/>
            <a:cxnLst/>
            <a:rect l="l" t="t" r="r" b="b"/>
            <a:pathLst>
              <a:path w="2987040" h="1515110">
                <a:moveTo>
                  <a:pt x="2874137" y="0"/>
                </a:moveTo>
                <a:lnTo>
                  <a:pt x="112903" y="0"/>
                </a:lnTo>
                <a:lnTo>
                  <a:pt x="68955" y="8872"/>
                </a:lnTo>
                <a:lnTo>
                  <a:pt x="33067" y="33067"/>
                </a:lnTo>
                <a:lnTo>
                  <a:pt x="8872" y="68955"/>
                </a:lnTo>
                <a:lnTo>
                  <a:pt x="0" y="112902"/>
                </a:lnTo>
                <a:lnTo>
                  <a:pt x="0" y="1401952"/>
                </a:lnTo>
                <a:lnTo>
                  <a:pt x="8872" y="1445900"/>
                </a:lnTo>
                <a:lnTo>
                  <a:pt x="33067" y="1481788"/>
                </a:lnTo>
                <a:lnTo>
                  <a:pt x="68955" y="1505983"/>
                </a:lnTo>
                <a:lnTo>
                  <a:pt x="112903" y="1514855"/>
                </a:lnTo>
                <a:lnTo>
                  <a:pt x="2874137" y="1514855"/>
                </a:lnTo>
                <a:lnTo>
                  <a:pt x="2918084" y="1505983"/>
                </a:lnTo>
                <a:lnTo>
                  <a:pt x="2953972" y="1481788"/>
                </a:lnTo>
                <a:lnTo>
                  <a:pt x="2978167" y="1445900"/>
                </a:lnTo>
                <a:lnTo>
                  <a:pt x="2987040" y="1401952"/>
                </a:lnTo>
                <a:lnTo>
                  <a:pt x="2987040" y="112902"/>
                </a:lnTo>
                <a:lnTo>
                  <a:pt x="2978167" y="68955"/>
                </a:lnTo>
                <a:lnTo>
                  <a:pt x="2953972" y="33067"/>
                </a:lnTo>
                <a:lnTo>
                  <a:pt x="2918084" y="8872"/>
                </a:lnTo>
                <a:lnTo>
                  <a:pt x="2874137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14747" y="3616833"/>
            <a:ext cx="2679700" cy="17951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3820" algn="ctr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Social</a:t>
            </a:r>
            <a:endParaRPr sz="2000">
              <a:latin typeface="Microsoft YaHei"/>
              <a:cs typeface="Microsoft YaHei"/>
            </a:endParaRPr>
          </a:p>
          <a:p>
            <a:pPr marL="286385" marR="17780" indent="-286385" algn="ctr">
              <a:lnSpc>
                <a:spcPct val="100000"/>
              </a:lnSpc>
              <a:spcBef>
                <a:spcPts val="1450"/>
              </a:spcBef>
              <a:buFont typeface="Arial"/>
              <a:buChar char="•"/>
              <a:tabLst>
                <a:tab pos="286385" algn="l"/>
              </a:tabLst>
            </a:pP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Air-conditioning</a:t>
            </a:r>
            <a:r>
              <a:rPr sz="1400" b="1" spc="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and</a:t>
            </a:r>
            <a:r>
              <a:rPr sz="1400" b="1" spc="3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ventilating</a:t>
            </a:r>
            <a:endParaRPr sz="1400">
              <a:latin typeface="Calibri"/>
              <a:cs typeface="Calibri"/>
            </a:endParaRPr>
          </a:p>
          <a:p>
            <a:pPr marL="15240" algn="ctr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system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for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all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production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20" dirty="0">
                <a:latin typeface="Calibri"/>
                <a:cs typeface="Calibri"/>
              </a:rPr>
              <a:t>line</a:t>
            </a:r>
            <a:endParaRPr sz="1400">
              <a:latin typeface="Calibri"/>
              <a:cs typeface="Calibri"/>
            </a:endParaRPr>
          </a:p>
          <a:p>
            <a:pPr marL="286385" indent="-286385" algn="ctr">
              <a:lnSpc>
                <a:spcPct val="100000"/>
              </a:lnSpc>
              <a:buFont typeface="Arial"/>
              <a:buChar char="•"/>
              <a:tabLst>
                <a:tab pos="286385" algn="l"/>
              </a:tabLst>
            </a:pP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Development</a:t>
            </a:r>
            <a:r>
              <a:rPr sz="1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of</a:t>
            </a:r>
            <a:r>
              <a:rPr sz="1400" b="1" spc="-4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Human</a:t>
            </a:r>
            <a:r>
              <a:rPr sz="1400" b="1" spc="-60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Capital:</a:t>
            </a:r>
            <a:endParaRPr sz="1400">
              <a:latin typeface="Calibri"/>
              <a:cs typeface="Calibri"/>
            </a:endParaRPr>
          </a:p>
          <a:p>
            <a:pPr marR="539115" algn="ctr">
              <a:lnSpc>
                <a:spcPct val="100000"/>
              </a:lnSpc>
            </a:pPr>
            <a:r>
              <a:rPr sz="1400" dirty="0">
                <a:latin typeface="Calibri"/>
                <a:cs typeface="Calibri"/>
              </a:rPr>
              <a:t>health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education</a:t>
            </a:r>
            <a:endParaRPr sz="1400">
              <a:latin typeface="Calibri"/>
              <a:cs typeface="Calibri"/>
            </a:endParaRPr>
          </a:p>
          <a:p>
            <a:pPr marL="299085" marR="132080" indent="-287020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Healthy</a:t>
            </a:r>
            <a:r>
              <a:rPr sz="1400" b="1" spc="-4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Social</a:t>
            </a:r>
            <a:r>
              <a:rPr sz="1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00AF50"/>
                </a:solidFill>
                <a:latin typeface="Calibri"/>
                <a:cs typeface="Calibri"/>
              </a:rPr>
              <a:t>and</a:t>
            </a:r>
            <a:r>
              <a:rPr sz="1400" b="1" spc="-25" dirty="0">
                <a:solidFill>
                  <a:srgbClr val="00AF50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00AF50"/>
                </a:solidFill>
                <a:latin typeface="Calibri"/>
                <a:cs typeface="Calibri"/>
              </a:rPr>
              <a:t>community relations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1693" y="325029"/>
            <a:ext cx="6655434" cy="537845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90"/>
              </a:spcBef>
            </a:pPr>
            <a:r>
              <a:rPr sz="3200" b="1" dirty="0">
                <a:solidFill>
                  <a:srgbClr val="44536A"/>
                </a:solidFill>
                <a:latin typeface="Microsoft YaHei"/>
                <a:cs typeface="Microsoft YaHei"/>
              </a:rPr>
              <a:t>Collaboration</a:t>
            </a:r>
            <a:r>
              <a:rPr sz="3200" b="1" spc="-55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3200" b="1" dirty="0">
                <a:solidFill>
                  <a:srgbClr val="44536A"/>
                </a:solidFill>
                <a:latin typeface="Microsoft YaHei"/>
                <a:cs typeface="Microsoft YaHei"/>
              </a:rPr>
              <a:t>Center</a:t>
            </a:r>
            <a:r>
              <a:rPr sz="3200" b="1" spc="-40" dirty="0">
                <a:solidFill>
                  <a:srgbClr val="44536A"/>
                </a:solidFill>
                <a:latin typeface="Microsoft YaHei"/>
                <a:cs typeface="Microsoft YaHei"/>
              </a:rPr>
              <a:t> </a:t>
            </a:r>
            <a:r>
              <a:rPr sz="3200" b="1" spc="-10" dirty="0">
                <a:solidFill>
                  <a:srgbClr val="44536A"/>
                </a:solidFill>
                <a:latin typeface="Microsoft YaHei"/>
                <a:cs typeface="Microsoft YaHei"/>
              </a:rPr>
              <a:t>supporting</a:t>
            </a:r>
            <a:endParaRPr sz="3200">
              <a:latin typeface="Microsoft YaHei"/>
              <a:cs typeface="Microsoft Ya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50" y="0"/>
            <a:ext cx="12192000" cy="1050290"/>
            <a:chOff x="150" y="0"/>
            <a:chExt cx="12192000" cy="105029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8832" y="83819"/>
              <a:ext cx="880872" cy="31699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" y="0"/>
              <a:ext cx="12191849" cy="1050036"/>
            </a:xfrm>
            <a:prstGeom prst="rect">
              <a:avLst/>
            </a:prstGeom>
          </p:spPr>
        </p:pic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96011" y="223519"/>
            <a:ext cx="694055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spc="-25" dirty="0">
                <a:solidFill>
                  <a:srgbClr val="FFFFFF"/>
                </a:solidFill>
                <a:latin typeface="Calibri Light"/>
                <a:cs typeface="Calibri Light"/>
              </a:rPr>
              <a:t>ESG</a:t>
            </a:r>
            <a:endParaRPr sz="3400">
              <a:latin typeface="Calibri Light"/>
              <a:cs typeface="Calibri Light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776983" y="16764"/>
            <a:ext cx="10335895" cy="3432175"/>
            <a:chOff x="1776983" y="16764"/>
            <a:chExt cx="10335895" cy="3432175"/>
          </a:xfrm>
        </p:grpSpPr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12067" y="16764"/>
              <a:ext cx="900683" cy="4404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76983" y="1046988"/>
              <a:ext cx="8638032" cy="2401824"/>
            </a:xfrm>
            <a:prstGeom prst="rect">
              <a:avLst/>
            </a:prstGeom>
          </p:spPr>
        </p:pic>
      </p:grp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40080" y="5858255"/>
            <a:ext cx="7065264" cy="79095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993" y="335991"/>
            <a:ext cx="2793365" cy="5143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10" dirty="0"/>
              <a:t>Sustainability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029711" y="83819"/>
            <a:ext cx="9080500" cy="4212590"/>
            <a:chOff x="3029711" y="83819"/>
            <a:chExt cx="9080500" cy="42125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228831" y="83819"/>
              <a:ext cx="880872" cy="31699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29711" y="2502408"/>
              <a:ext cx="920496" cy="179374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29227" y="2502408"/>
              <a:ext cx="3840479" cy="1793748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3161538" y="2956687"/>
            <a:ext cx="3223260" cy="9099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900" b="1" dirty="0">
                <a:latin typeface="Microsoft YaHei"/>
                <a:cs typeface="Microsoft YaHei"/>
              </a:rPr>
              <a:t>FROM</a:t>
            </a:r>
            <a:r>
              <a:rPr sz="2900" b="1" spc="-100" dirty="0">
                <a:latin typeface="Microsoft YaHei"/>
                <a:cs typeface="Microsoft YaHei"/>
              </a:rPr>
              <a:t> </a:t>
            </a:r>
            <a:r>
              <a:rPr sz="2900" b="1" dirty="0">
                <a:latin typeface="Microsoft YaHei"/>
                <a:cs typeface="Microsoft YaHei"/>
              </a:rPr>
              <a:t>WASTE</a:t>
            </a:r>
            <a:r>
              <a:rPr sz="2900" b="1" spc="-80" dirty="0">
                <a:latin typeface="Microsoft YaHei"/>
                <a:cs typeface="Microsoft YaHei"/>
              </a:rPr>
              <a:t> </a:t>
            </a:r>
            <a:r>
              <a:rPr sz="2900" b="1" spc="-65" dirty="0">
                <a:latin typeface="Microsoft YaHei"/>
                <a:cs typeface="Microsoft YaHei"/>
              </a:rPr>
              <a:t>TO </a:t>
            </a:r>
            <a:r>
              <a:rPr sz="2900" b="1" spc="-10" dirty="0">
                <a:latin typeface="Microsoft YaHei"/>
                <a:cs typeface="Microsoft YaHei"/>
              </a:rPr>
              <a:t>TREASURE</a:t>
            </a:r>
            <a:endParaRPr sz="2900">
              <a:latin typeface="Microsoft YaHei"/>
              <a:cs typeface="Microsoft Ya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59079" y="1918716"/>
            <a:ext cx="2627376" cy="345033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3779500" y="4668011"/>
            <a:ext cx="351790" cy="511809"/>
            <a:chOff x="3779500" y="4668011"/>
            <a:chExt cx="351790" cy="511809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9500" y="4668011"/>
              <a:ext cx="351307" cy="51131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797553" y="4692268"/>
              <a:ext cx="289560" cy="448945"/>
            </a:xfrm>
            <a:custGeom>
              <a:avLst/>
              <a:gdLst/>
              <a:ahLst/>
              <a:cxnLst/>
              <a:rect l="l" t="t" r="r" b="b"/>
              <a:pathLst>
                <a:path w="289560" h="448945">
                  <a:moveTo>
                    <a:pt x="139573" y="0"/>
                  </a:moveTo>
                  <a:lnTo>
                    <a:pt x="94869" y="4190"/>
                  </a:lnTo>
                  <a:lnTo>
                    <a:pt x="50994" y="17474"/>
                  </a:lnTo>
                  <a:lnTo>
                    <a:pt x="16510" y="38480"/>
                  </a:lnTo>
                  <a:lnTo>
                    <a:pt x="9651" y="78358"/>
                  </a:lnTo>
                  <a:lnTo>
                    <a:pt x="9906" y="83946"/>
                  </a:lnTo>
                  <a:lnTo>
                    <a:pt x="18542" y="103504"/>
                  </a:lnTo>
                  <a:lnTo>
                    <a:pt x="23113" y="103504"/>
                  </a:lnTo>
                  <a:lnTo>
                    <a:pt x="27305" y="101726"/>
                  </a:lnTo>
                  <a:lnTo>
                    <a:pt x="38608" y="94614"/>
                  </a:lnTo>
                  <a:lnTo>
                    <a:pt x="53721" y="86613"/>
                  </a:lnTo>
                  <a:lnTo>
                    <a:pt x="97202" y="71358"/>
                  </a:lnTo>
                  <a:lnTo>
                    <a:pt x="114173" y="70103"/>
                  </a:lnTo>
                  <a:lnTo>
                    <a:pt x="121628" y="70363"/>
                  </a:lnTo>
                  <a:lnTo>
                    <a:pt x="164337" y="90423"/>
                  </a:lnTo>
                  <a:lnTo>
                    <a:pt x="174117" y="116204"/>
                  </a:lnTo>
                  <a:lnTo>
                    <a:pt x="174117" y="123570"/>
                  </a:lnTo>
                  <a:lnTo>
                    <a:pt x="162163" y="160924"/>
                  </a:lnTo>
                  <a:lnTo>
                    <a:pt x="127888" y="183006"/>
                  </a:lnTo>
                  <a:lnTo>
                    <a:pt x="93345" y="187578"/>
                  </a:lnTo>
                  <a:lnTo>
                    <a:pt x="52832" y="187578"/>
                  </a:lnTo>
                  <a:lnTo>
                    <a:pt x="50546" y="188086"/>
                  </a:lnTo>
                  <a:lnTo>
                    <a:pt x="40512" y="212597"/>
                  </a:lnTo>
                  <a:lnTo>
                    <a:pt x="40512" y="225932"/>
                  </a:lnTo>
                  <a:lnTo>
                    <a:pt x="53594" y="252221"/>
                  </a:lnTo>
                  <a:lnTo>
                    <a:pt x="94107" y="252221"/>
                  </a:lnTo>
                  <a:lnTo>
                    <a:pt x="105556" y="252509"/>
                  </a:lnTo>
                  <a:lnTo>
                    <a:pt x="143839" y="259466"/>
                  </a:lnTo>
                  <a:lnTo>
                    <a:pt x="178683" y="284916"/>
                  </a:lnTo>
                  <a:lnTo>
                    <a:pt x="187833" y="317880"/>
                  </a:lnTo>
                  <a:lnTo>
                    <a:pt x="187833" y="327024"/>
                  </a:lnTo>
                  <a:lnTo>
                    <a:pt x="168275" y="361822"/>
                  </a:lnTo>
                  <a:lnTo>
                    <a:pt x="129111" y="377396"/>
                  </a:lnTo>
                  <a:lnTo>
                    <a:pt x="111760" y="378459"/>
                  </a:lnTo>
                  <a:lnTo>
                    <a:pt x="101187" y="378174"/>
                  </a:lnTo>
                  <a:lnTo>
                    <a:pt x="49823" y="366779"/>
                  </a:lnTo>
                  <a:lnTo>
                    <a:pt x="16763" y="351535"/>
                  </a:lnTo>
                  <a:lnTo>
                    <a:pt x="12954" y="350011"/>
                  </a:lnTo>
                  <a:lnTo>
                    <a:pt x="7112" y="350011"/>
                  </a:lnTo>
                  <a:lnTo>
                    <a:pt x="4445" y="352043"/>
                  </a:lnTo>
                  <a:lnTo>
                    <a:pt x="888" y="360298"/>
                  </a:lnTo>
                  <a:lnTo>
                    <a:pt x="0" y="367791"/>
                  </a:lnTo>
                  <a:lnTo>
                    <a:pt x="126" y="390397"/>
                  </a:lnTo>
                  <a:lnTo>
                    <a:pt x="27267" y="430518"/>
                  </a:lnTo>
                  <a:lnTo>
                    <a:pt x="71594" y="443930"/>
                  </a:lnTo>
                  <a:lnTo>
                    <a:pt x="111672" y="448607"/>
                  </a:lnTo>
                  <a:lnTo>
                    <a:pt x="122555" y="448817"/>
                  </a:lnTo>
                  <a:lnTo>
                    <a:pt x="140412" y="448250"/>
                  </a:lnTo>
                  <a:lnTo>
                    <a:pt x="189865" y="439927"/>
                  </a:lnTo>
                  <a:lnTo>
                    <a:pt x="231102" y="421943"/>
                  </a:lnTo>
                  <a:lnTo>
                    <a:pt x="262397" y="394858"/>
                  </a:lnTo>
                  <a:lnTo>
                    <a:pt x="282648" y="358703"/>
                  </a:lnTo>
                  <a:lnTo>
                    <a:pt x="289560" y="314197"/>
                  </a:lnTo>
                  <a:lnTo>
                    <a:pt x="289153" y="304629"/>
                  </a:lnTo>
                  <a:lnTo>
                    <a:pt x="274780" y="261794"/>
                  </a:lnTo>
                  <a:lnTo>
                    <a:pt x="241738" y="229985"/>
                  </a:lnTo>
                  <a:lnTo>
                    <a:pt x="203273" y="215457"/>
                  </a:lnTo>
                  <a:lnTo>
                    <a:pt x="192150" y="213740"/>
                  </a:lnTo>
                  <a:lnTo>
                    <a:pt x="192150" y="212724"/>
                  </a:lnTo>
                  <a:lnTo>
                    <a:pt x="232810" y="193700"/>
                  </a:lnTo>
                  <a:lnTo>
                    <a:pt x="258619" y="161512"/>
                  </a:lnTo>
                  <a:lnTo>
                    <a:pt x="269563" y="118250"/>
                  </a:lnTo>
                  <a:lnTo>
                    <a:pt x="269875" y="108584"/>
                  </a:lnTo>
                  <a:lnTo>
                    <a:pt x="269331" y="96154"/>
                  </a:lnTo>
                  <a:lnTo>
                    <a:pt x="256579" y="53097"/>
                  </a:lnTo>
                  <a:lnTo>
                    <a:pt x="227455" y="22153"/>
                  </a:lnTo>
                  <a:lnTo>
                    <a:pt x="182756" y="4179"/>
                  </a:lnTo>
                  <a:lnTo>
                    <a:pt x="154856" y="472"/>
                  </a:lnTo>
                  <a:lnTo>
                    <a:pt x="139573" y="0"/>
                  </a:lnTo>
                  <a:close/>
                </a:path>
              </a:pathLst>
            </a:custGeom>
            <a:solidFill>
              <a:srgbClr val="EB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97553" y="4692268"/>
              <a:ext cx="289560" cy="448945"/>
            </a:xfrm>
            <a:custGeom>
              <a:avLst/>
              <a:gdLst/>
              <a:ahLst/>
              <a:cxnLst/>
              <a:rect l="l" t="t" r="r" b="b"/>
              <a:pathLst>
                <a:path w="289560" h="448945">
                  <a:moveTo>
                    <a:pt x="139573" y="0"/>
                  </a:moveTo>
                  <a:lnTo>
                    <a:pt x="182756" y="4179"/>
                  </a:lnTo>
                  <a:lnTo>
                    <a:pt x="227455" y="22153"/>
                  </a:lnTo>
                  <a:lnTo>
                    <a:pt x="256579" y="53097"/>
                  </a:lnTo>
                  <a:lnTo>
                    <a:pt x="269331" y="96154"/>
                  </a:lnTo>
                  <a:lnTo>
                    <a:pt x="269875" y="108584"/>
                  </a:lnTo>
                  <a:lnTo>
                    <a:pt x="269563" y="118250"/>
                  </a:lnTo>
                  <a:lnTo>
                    <a:pt x="258619" y="161512"/>
                  </a:lnTo>
                  <a:lnTo>
                    <a:pt x="232810" y="193700"/>
                  </a:lnTo>
                  <a:lnTo>
                    <a:pt x="192150" y="212724"/>
                  </a:lnTo>
                  <a:lnTo>
                    <a:pt x="192150" y="213740"/>
                  </a:lnTo>
                  <a:lnTo>
                    <a:pt x="233045" y="225297"/>
                  </a:lnTo>
                  <a:lnTo>
                    <a:pt x="269579" y="254426"/>
                  </a:lnTo>
                  <a:lnTo>
                    <a:pt x="287924" y="295370"/>
                  </a:lnTo>
                  <a:lnTo>
                    <a:pt x="289560" y="314197"/>
                  </a:lnTo>
                  <a:lnTo>
                    <a:pt x="288796" y="329938"/>
                  </a:lnTo>
                  <a:lnTo>
                    <a:pt x="277241" y="371728"/>
                  </a:lnTo>
                  <a:lnTo>
                    <a:pt x="253148" y="404893"/>
                  </a:lnTo>
                  <a:lnTo>
                    <a:pt x="218424" y="428958"/>
                  </a:lnTo>
                  <a:lnTo>
                    <a:pt x="174079" y="443781"/>
                  </a:lnTo>
                  <a:lnTo>
                    <a:pt x="122555" y="448817"/>
                  </a:lnTo>
                  <a:lnTo>
                    <a:pt x="111672" y="448607"/>
                  </a:lnTo>
                  <a:lnTo>
                    <a:pt x="71594" y="443930"/>
                  </a:lnTo>
                  <a:lnTo>
                    <a:pt x="33067" y="432974"/>
                  </a:lnTo>
                  <a:lnTo>
                    <a:pt x="4825" y="414273"/>
                  </a:lnTo>
                  <a:lnTo>
                    <a:pt x="3810" y="412114"/>
                  </a:lnTo>
                  <a:lnTo>
                    <a:pt x="2921" y="409447"/>
                  </a:lnTo>
                  <a:lnTo>
                    <a:pt x="2159" y="406399"/>
                  </a:lnTo>
                  <a:lnTo>
                    <a:pt x="1397" y="403351"/>
                  </a:lnTo>
                  <a:lnTo>
                    <a:pt x="762" y="399668"/>
                  </a:lnTo>
                  <a:lnTo>
                    <a:pt x="508" y="394969"/>
                  </a:lnTo>
                  <a:lnTo>
                    <a:pt x="126" y="390397"/>
                  </a:lnTo>
                  <a:lnTo>
                    <a:pt x="0" y="384936"/>
                  </a:lnTo>
                  <a:lnTo>
                    <a:pt x="0" y="378459"/>
                  </a:lnTo>
                  <a:lnTo>
                    <a:pt x="0" y="367791"/>
                  </a:lnTo>
                  <a:lnTo>
                    <a:pt x="888" y="360298"/>
                  </a:lnTo>
                  <a:lnTo>
                    <a:pt x="2667" y="356234"/>
                  </a:lnTo>
                  <a:lnTo>
                    <a:pt x="4445" y="352043"/>
                  </a:lnTo>
                  <a:lnTo>
                    <a:pt x="7112" y="350011"/>
                  </a:lnTo>
                  <a:lnTo>
                    <a:pt x="10668" y="350011"/>
                  </a:lnTo>
                  <a:lnTo>
                    <a:pt x="12954" y="350011"/>
                  </a:lnTo>
                  <a:lnTo>
                    <a:pt x="16763" y="351535"/>
                  </a:lnTo>
                  <a:lnTo>
                    <a:pt x="22225" y="354456"/>
                  </a:lnTo>
                  <a:lnTo>
                    <a:pt x="27686" y="357504"/>
                  </a:lnTo>
                  <a:lnTo>
                    <a:pt x="34671" y="360806"/>
                  </a:lnTo>
                  <a:lnTo>
                    <a:pt x="72898" y="373887"/>
                  </a:lnTo>
                  <a:lnTo>
                    <a:pt x="111760" y="378459"/>
                  </a:lnTo>
                  <a:lnTo>
                    <a:pt x="120715" y="378196"/>
                  </a:lnTo>
                  <a:lnTo>
                    <a:pt x="163060" y="365587"/>
                  </a:lnTo>
                  <a:lnTo>
                    <a:pt x="186182" y="335279"/>
                  </a:lnTo>
                  <a:lnTo>
                    <a:pt x="187833" y="327024"/>
                  </a:lnTo>
                  <a:lnTo>
                    <a:pt x="187833" y="317880"/>
                  </a:lnTo>
                  <a:lnTo>
                    <a:pt x="174672" y="279558"/>
                  </a:lnTo>
                  <a:lnTo>
                    <a:pt x="135382" y="256920"/>
                  </a:lnTo>
                  <a:lnTo>
                    <a:pt x="94107" y="252221"/>
                  </a:lnTo>
                  <a:lnTo>
                    <a:pt x="56515" y="252221"/>
                  </a:lnTo>
                  <a:lnTo>
                    <a:pt x="53594" y="252221"/>
                  </a:lnTo>
                  <a:lnTo>
                    <a:pt x="44196" y="246125"/>
                  </a:lnTo>
                  <a:lnTo>
                    <a:pt x="42799" y="243712"/>
                  </a:lnTo>
                  <a:lnTo>
                    <a:pt x="41910" y="240283"/>
                  </a:lnTo>
                  <a:lnTo>
                    <a:pt x="41275" y="235965"/>
                  </a:lnTo>
                  <a:lnTo>
                    <a:pt x="40767" y="231647"/>
                  </a:lnTo>
                  <a:lnTo>
                    <a:pt x="40512" y="225932"/>
                  </a:lnTo>
                  <a:lnTo>
                    <a:pt x="40512" y="219074"/>
                  </a:lnTo>
                  <a:lnTo>
                    <a:pt x="40512" y="212597"/>
                  </a:lnTo>
                  <a:lnTo>
                    <a:pt x="48641" y="188975"/>
                  </a:lnTo>
                  <a:lnTo>
                    <a:pt x="50546" y="188086"/>
                  </a:lnTo>
                  <a:lnTo>
                    <a:pt x="52832" y="187578"/>
                  </a:lnTo>
                  <a:lnTo>
                    <a:pt x="55499" y="187578"/>
                  </a:lnTo>
                  <a:lnTo>
                    <a:pt x="93345" y="187578"/>
                  </a:lnTo>
                  <a:lnTo>
                    <a:pt x="135106" y="180556"/>
                  </a:lnTo>
                  <a:lnTo>
                    <a:pt x="165752" y="155624"/>
                  </a:lnTo>
                  <a:lnTo>
                    <a:pt x="174117" y="123570"/>
                  </a:lnTo>
                  <a:lnTo>
                    <a:pt x="174117" y="116204"/>
                  </a:lnTo>
                  <a:lnTo>
                    <a:pt x="159512" y="85597"/>
                  </a:lnTo>
                  <a:lnTo>
                    <a:pt x="154686" y="80771"/>
                  </a:lnTo>
                  <a:lnTo>
                    <a:pt x="114173" y="70103"/>
                  </a:lnTo>
                  <a:lnTo>
                    <a:pt x="105550" y="70415"/>
                  </a:lnTo>
                  <a:lnTo>
                    <a:pt x="66738" y="80708"/>
                  </a:lnTo>
                  <a:lnTo>
                    <a:pt x="27305" y="101726"/>
                  </a:lnTo>
                  <a:lnTo>
                    <a:pt x="23113" y="103504"/>
                  </a:lnTo>
                  <a:lnTo>
                    <a:pt x="20447" y="103504"/>
                  </a:lnTo>
                  <a:lnTo>
                    <a:pt x="18542" y="103504"/>
                  </a:lnTo>
                  <a:lnTo>
                    <a:pt x="17018" y="103123"/>
                  </a:lnTo>
                  <a:lnTo>
                    <a:pt x="15748" y="102361"/>
                  </a:lnTo>
                  <a:lnTo>
                    <a:pt x="14350" y="101599"/>
                  </a:lnTo>
                  <a:lnTo>
                    <a:pt x="13208" y="100075"/>
                  </a:lnTo>
                  <a:lnTo>
                    <a:pt x="12319" y="97789"/>
                  </a:lnTo>
                  <a:lnTo>
                    <a:pt x="11430" y="95630"/>
                  </a:lnTo>
                  <a:lnTo>
                    <a:pt x="10795" y="92328"/>
                  </a:lnTo>
                  <a:lnTo>
                    <a:pt x="10287" y="88137"/>
                  </a:lnTo>
                  <a:lnTo>
                    <a:pt x="9906" y="83946"/>
                  </a:lnTo>
                  <a:lnTo>
                    <a:pt x="9651" y="78358"/>
                  </a:lnTo>
                  <a:lnTo>
                    <a:pt x="9651" y="71754"/>
                  </a:lnTo>
                  <a:lnTo>
                    <a:pt x="9651" y="66166"/>
                  </a:lnTo>
                  <a:lnTo>
                    <a:pt x="9779" y="61467"/>
                  </a:lnTo>
                  <a:lnTo>
                    <a:pt x="10033" y="57784"/>
                  </a:lnTo>
                  <a:lnTo>
                    <a:pt x="10287" y="54101"/>
                  </a:lnTo>
                  <a:lnTo>
                    <a:pt x="13843" y="42290"/>
                  </a:lnTo>
                  <a:lnTo>
                    <a:pt x="14859" y="40512"/>
                  </a:lnTo>
                  <a:lnTo>
                    <a:pt x="16510" y="38480"/>
                  </a:lnTo>
                  <a:lnTo>
                    <a:pt x="18669" y="36448"/>
                  </a:lnTo>
                  <a:lnTo>
                    <a:pt x="20955" y="34289"/>
                  </a:lnTo>
                  <a:lnTo>
                    <a:pt x="58547" y="14477"/>
                  </a:lnTo>
                  <a:lnTo>
                    <a:pt x="105390" y="2357"/>
                  </a:lnTo>
                  <a:lnTo>
                    <a:pt x="127765" y="261"/>
                  </a:lnTo>
                  <a:lnTo>
                    <a:pt x="139573" y="0"/>
                  </a:lnTo>
                  <a:close/>
                </a:path>
              </a:pathLst>
            </a:custGeom>
            <a:ln w="12191">
              <a:solidFill>
                <a:srgbClr val="39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410455" y="397762"/>
            <a:ext cx="7726680" cy="6091555"/>
            <a:chOff x="4410455" y="397762"/>
            <a:chExt cx="7726680" cy="6091555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54139" y="413003"/>
              <a:ext cx="3369564" cy="211531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38944" y="426719"/>
              <a:ext cx="1793748" cy="209702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20491" y="397762"/>
              <a:ext cx="328450" cy="497600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38164" y="421766"/>
              <a:ext cx="266700" cy="436245"/>
            </a:xfrm>
            <a:custGeom>
              <a:avLst/>
              <a:gdLst/>
              <a:ahLst/>
              <a:cxnLst/>
              <a:rect l="l" t="t" r="r" b="b"/>
              <a:pathLst>
                <a:path w="266700" h="436244">
                  <a:moveTo>
                    <a:pt x="143256" y="0"/>
                  </a:moveTo>
                  <a:lnTo>
                    <a:pt x="105156" y="4318"/>
                  </a:lnTo>
                  <a:lnTo>
                    <a:pt x="9271" y="66294"/>
                  </a:lnTo>
                  <a:lnTo>
                    <a:pt x="0" y="88011"/>
                  </a:lnTo>
                  <a:lnTo>
                    <a:pt x="0" y="106172"/>
                  </a:lnTo>
                  <a:lnTo>
                    <a:pt x="9271" y="129921"/>
                  </a:lnTo>
                  <a:lnTo>
                    <a:pt x="15748" y="128778"/>
                  </a:lnTo>
                  <a:lnTo>
                    <a:pt x="19938" y="127254"/>
                  </a:lnTo>
                  <a:lnTo>
                    <a:pt x="25019" y="124841"/>
                  </a:lnTo>
                  <a:lnTo>
                    <a:pt x="94742" y="86360"/>
                  </a:lnTo>
                  <a:lnTo>
                    <a:pt x="94742" y="368300"/>
                  </a:lnTo>
                  <a:lnTo>
                    <a:pt x="12064" y="368300"/>
                  </a:lnTo>
                  <a:lnTo>
                    <a:pt x="10160" y="368935"/>
                  </a:lnTo>
                  <a:lnTo>
                    <a:pt x="888" y="396367"/>
                  </a:lnTo>
                  <a:lnTo>
                    <a:pt x="888" y="409067"/>
                  </a:lnTo>
                  <a:lnTo>
                    <a:pt x="12192" y="436245"/>
                  </a:lnTo>
                  <a:lnTo>
                    <a:pt x="255143" y="436245"/>
                  </a:lnTo>
                  <a:lnTo>
                    <a:pt x="266446" y="409067"/>
                  </a:lnTo>
                  <a:lnTo>
                    <a:pt x="266446" y="396367"/>
                  </a:lnTo>
                  <a:lnTo>
                    <a:pt x="255143" y="368300"/>
                  </a:lnTo>
                  <a:lnTo>
                    <a:pt x="182499" y="368300"/>
                  </a:lnTo>
                  <a:lnTo>
                    <a:pt x="182499" y="8255"/>
                  </a:lnTo>
                  <a:lnTo>
                    <a:pt x="158623" y="127"/>
                  </a:lnTo>
                  <a:lnTo>
                    <a:pt x="143256" y="0"/>
                  </a:lnTo>
                  <a:close/>
                </a:path>
              </a:pathLst>
            </a:custGeom>
            <a:solidFill>
              <a:srgbClr val="EB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38164" y="421766"/>
              <a:ext cx="266700" cy="436245"/>
            </a:xfrm>
            <a:custGeom>
              <a:avLst/>
              <a:gdLst/>
              <a:ahLst/>
              <a:cxnLst/>
              <a:rect l="l" t="t" r="r" b="b"/>
              <a:pathLst>
                <a:path w="266700" h="436244">
                  <a:moveTo>
                    <a:pt x="143256" y="0"/>
                  </a:moveTo>
                  <a:lnTo>
                    <a:pt x="151764" y="0"/>
                  </a:lnTo>
                  <a:lnTo>
                    <a:pt x="158623" y="127"/>
                  </a:lnTo>
                  <a:lnTo>
                    <a:pt x="181101" y="5334"/>
                  </a:lnTo>
                  <a:lnTo>
                    <a:pt x="181990" y="6604"/>
                  </a:lnTo>
                  <a:lnTo>
                    <a:pt x="182499" y="8255"/>
                  </a:lnTo>
                  <a:lnTo>
                    <a:pt x="182499" y="10287"/>
                  </a:lnTo>
                  <a:lnTo>
                    <a:pt x="182499" y="368300"/>
                  </a:lnTo>
                  <a:lnTo>
                    <a:pt x="253111" y="368300"/>
                  </a:lnTo>
                  <a:lnTo>
                    <a:pt x="255143" y="368300"/>
                  </a:lnTo>
                  <a:lnTo>
                    <a:pt x="256921" y="368935"/>
                  </a:lnTo>
                  <a:lnTo>
                    <a:pt x="266446" y="396367"/>
                  </a:lnTo>
                  <a:lnTo>
                    <a:pt x="266446" y="402844"/>
                  </a:lnTo>
                  <a:lnTo>
                    <a:pt x="266446" y="409067"/>
                  </a:lnTo>
                  <a:lnTo>
                    <a:pt x="262636" y="429006"/>
                  </a:lnTo>
                  <a:lnTo>
                    <a:pt x="261365" y="431673"/>
                  </a:lnTo>
                  <a:lnTo>
                    <a:pt x="259969" y="433450"/>
                  </a:lnTo>
                  <a:lnTo>
                    <a:pt x="258445" y="434594"/>
                  </a:lnTo>
                  <a:lnTo>
                    <a:pt x="256921" y="435737"/>
                  </a:lnTo>
                  <a:lnTo>
                    <a:pt x="255143" y="436245"/>
                  </a:lnTo>
                  <a:lnTo>
                    <a:pt x="253111" y="436245"/>
                  </a:lnTo>
                  <a:lnTo>
                    <a:pt x="13970" y="436245"/>
                  </a:lnTo>
                  <a:lnTo>
                    <a:pt x="12192" y="436245"/>
                  </a:lnTo>
                  <a:lnTo>
                    <a:pt x="10540" y="435737"/>
                  </a:lnTo>
                  <a:lnTo>
                    <a:pt x="9017" y="434594"/>
                  </a:lnTo>
                  <a:lnTo>
                    <a:pt x="7365" y="433450"/>
                  </a:lnTo>
                  <a:lnTo>
                    <a:pt x="5969" y="431673"/>
                  </a:lnTo>
                  <a:lnTo>
                    <a:pt x="4825" y="429006"/>
                  </a:lnTo>
                  <a:lnTo>
                    <a:pt x="3556" y="426466"/>
                  </a:lnTo>
                  <a:lnTo>
                    <a:pt x="2667" y="423037"/>
                  </a:lnTo>
                  <a:lnTo>
                    <a:pt x="1905" y="418719"/>
                  </a:lnTo>
                  <a:lnTo>
                    <a:pt x="1270" y="414274"/>
                  </a:lnTo>
                  <a:lnTo>
                    <a:pt x="888" y="409067"/>
                  </a:lnTo>
                  <a:lnTo>
                    <a:pt x="888" y="402844"/>
                  </a:lnTo>
                  <a:lnTo>
                    <a:pt x="888" y="396367"/>
                  </a:lnTo>
                  <a:lnTo>
                    <a:pt x="1270" y="390906"/>
                  </a:lnTo>
                  <a:lnTo>
                    <a:pt x="1777" y="386588"/>
                  </a:lnTo>
                  <a:lnTo>
                    <a:pt x="2286" y="382143"/>
                  </a:lnTo>
                  <a:lnTo>
                    <a:pt x="12064" y="368300"/>
                  </a:lnTo>
                  <a:lnTo>
                    <a:pt x="13970" y="368300"/>
                  </a:lnTo>
                  <a:lnTo>
                    <a:pt x="94742" y="368300"/>
                  </a:lnTo>
                  <a:lnTo>
                    <a:pt x="94742" y="86360"/>
                  </a:lnTo>
                  <a:lnTo>
                    <a:pt x="25019" y="124841"/>
                  </a:lnTo>
                  <a:lnTo>
                    <a:pt x="19938" y="127254"/>
                  </a:lnTo>
                  <a:lnTo>
                    <a:pt x="15748" y="128778"/>
                  </a:lnTo>
                  <a:lnTo>
                    <a:pt x="12446" y="129412"/>
                  </a:lnTo>
                  <a:lnTo>
                    <a:pt x="9271" y="129921"/>
                  </a:lnTo>
                  <a:lnTo>
                    <a:pt x="6731" y="129286"/>
                  </a:lnTo>
                  <a:lnTo>
                    <a:pt x="0" y="106172"/>
                  </a:lnTo>
                  <a:lnTo>
                    <a:pt x="0" y="97662"/>
                  </a:lnTo>
                  <a:lnTo>
                    <a:pt x="0" y="92329"/>
                  </a:lnTo>
                  <a:lnTo>
                    <a:pt x="0" y="88011"/>
                  </a:lnTo>
                  <a:lnTo>
                    <a:pt x="254" y="84455"/>
                  </a:lnTo>
                  <a:lnTo>
                    <a:pt x="12064" y="64516"/>
                  </a:lnTo>
                  <a:lnTo>
                    <a:pt x="105156" y="4318"/>
                  </a:lnTo>
                  <a:lnTo>
                    <a:pt x="106172" y="3429"/>
                  </a:lnTo>
                  <a:lnTo>
                    <a:pt x="107569" y="2667"/>
                  </a:lnTo>
                  <a:lnTo>
                    <a:pt x="109220" y="2159"/>
                  </a:lnTo>
                  <a:lnTo>
                    <a:pt x="110998" y="1524"/>
                  </a:lnTo>
                  <a:lnTo>
                    <a:pt x="126364" y="127"/>
                  </a:lnTo>
                  <a:lnTo>
                    <a:pt x="130683" y="0"/>
                  </a:lnTo>
                  <a:lnTo>
                    <a:pt x="136398" y="0"/>
                  </a:lnTo>
                  <a:lnTo>
                    <a:pt x="143256" y="0"/>
                  </a:lnTo>
                  <a:close/>
                </a:path>
              </a:pathLst>
            </a:custGeom>
            <a:ln w="12192">
              <a:solidFill>
                <a:srgbClr val="39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82035" y="3343655"/>
              <a:ext cx="353003" cy="50217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7900670" y="3367404"/>
              <a:ext cx="290830" cy="441325"/>
            </a:xfrm>
            <a:custGeom>
              <a:avLst/>
              <a:gdLst/>
              <a:ahLst/>
              <a:cxnLst/>
              <a:rect l="l" t="t" r="r" b="b"/>
              <a:pathLst>
                <a:path w="290829" h="441325">
                  <a:moveTo>
                    <a:pt x="138937" y="0"/>
                  </a:moveTo>
                  <a:lnTo>
                    <a:pt x="97789" y="4064"/>
                  </a:lnTo>
                  <a:lnTo>
                    <a:pt x="53715" y="16817"/>
                  </a:lnTo>
                  <a:lnTo>
                    <a:pt x="15748" y="38862"/>
                  </a:lnTo>
                  <a:lnTo>
                    <a:pt x="8000" y="79248"/>
                  </a:lnTo>
                  <a:lnTo>
                    <a:pt x="8254" y="85598"/>
                  </a:lnTo>
                  <a:lnTo>
                    <a:pt x="17652" y="112141"/>
                  </a:lnTo>
                  <a:lnTo>
                    <a:pt x="22605" y="112141"/>
                  </a:lnTo>
                  <a:lnTo>
                    <a:pt x="26670" y="110490"/>
                  </a:lnTo>
                  <a:lnTo>
                    <a:pt x="36956" y="103505"/>
                  </a:lnTo>
                  <a:lnTo>
                    <a:pt x="43306" y="99695"/>
                  </a:lnTo>
                  <a:lnTo>
                    <a:pt x="85754" y="82161"/>
                  </a:lnTo>
                  <a:lnTo>
                    <a:pt x="112775" y="79375"/>
                  </a:lnTo>
                  <a:lnTo>
                    <a:pt x="122174" y="79375"/>
                  </a:lnTo>
                  <a:lnTo>
                    <a:pt x="159130" y="99949"/>
                  </a:lnTo>
                  <a:lnTo>
                    <a:pt x="168401" y="125857"/>
                  </a:lnTo>
                  <a:lnTo>
                    <a:pt x="168215" y="139372"/>
                  </a:lnTo>
                  <a:lnTo>
                    <a:pt x="158535" y="180199"/>
                  </a:lnTo>
                  <a:lnTo>
                    <a:pt x="140080" y="213731"/>
                  </a:lnTo>
                  <a:lnTo>
                    <a:pt x="108100" y="254357"/>
                  </a:lnTo>
                  <a:lnTo>
                    <a:pt x="17906" y="350901"/>
                  </a:lnTo>
                  <a:lnTo>
                    <a:pt x="14350" y="355219"/>
                  </a:lnTo>
                  <a:lnTo>
                    <a:pt x="0" y="396748"/>
                  </a:lnTo>
                  <a:lnTo>
                    <a:pt x="0" y="411988"/>
                  </a:lnTo>
                  <a:lnTo>
                    <a:pt x="22859" y="440944"/>
                  </a:lnTo>
                  <a:lnTo>
                    <a:pt x="279146" y="440944"/>
                  </a:lnTo>
                  <a:lnTo>
                    <a:pt x="290575" y="411607"/>
                  </a:lnTo>
                  <a:lnTo>
                    <a:pt x="290575" y="398907"/>
                  </a:lnTo>
                  <a:lnTo>
                    <a:pt x="104775" y="369697"/>
                  </a:lnTo>
                  <a:lnTo>
                    <a:pt x="155321" y="317754"/>
                  </a:lnTo>
                  <a:lnTo>
                    <a:pt x="189706" y="282209"/>
                  </a:lnTo>
                  <a:lnTo>
                    <a:pt x="216661" y="251333"/>
                  </a:lnTo>
                  <a:lnTo>
                    <a:pt x="245451" y="211131"/>
                  </a:lnTo>
                  <a:lnTo>
                    <a:pt x="263001" y="176228"/>
                  </a:lnTo>
                  <a:lnTo>
                    <a:pt x="272208" y="134397"/>
                  </a:lnTo>
                  <a:lnTo>
                    <a:pt x="273176" y="113537"/>
                  </a:lnTo>
                  <a:lnTo>
                    <a:pt x="272674" y="101653"/>
                  </a:lnTo>
                  <a:lnTo>
                    <a:pt x="260407" y="58332"/>
                  </a:lnTo>
                  <a:lnTo>
                    <a:pt x="231122" y="25064"/>
                  </a:lnTo>
                  <a:lnTo>
                    <a:pt x="184854" y="4768"/>
                  </a:lnTo>
                  <a:lnTo>
                    <a:pt x="155291" y="525"/>
                  </a:lnTo>
                  <a:lnTo>
                    <a:pt x="138937" y="0"/>
                  </a:lnTo>
                  <a:close/>
                </a:path>
              </a:pathLst>
            </a:custGeom>
            <a:solidFill>
              <a:srgbClr val="EBEA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00670" y="3367404"/>
              <a:ext cx="290830" cy="441325"/>
            </a:xfrm>
            <a:custGeom>
              <a:avLst/>
              <a:gdLst/>
              <a:ahLst/>
              <a:cxnLst/>
              <a:rect l="l" t="t" r="r" b="b"/>
              <a:pathLst>
                <a:path w="290829" h="441325">
                  <a:moveTo>
                    <a:pt x="138937" y="0"/>
                  </a:moveTo>
                  <a:lnTo>
                    <a:pt x="184854" y="4768"/>
                  </a:lnTo>
                  <a:lnTo>
                    <a:pt x="221154" y="18716"/>
                  </a:lnTo>
                  <a:lnTo>
                    <a:pt x="254682" y="48926"/>
                  </a:lnTo>
                  <a:lnTo>
                    <a:pt x="271160" y="90185"/>
                  </a:lnTo>
                  <a:lnTo>
                    <a:pt x="273176" y="113537"/>
                  </a:lnTo>
                  <a:lnTo>
                    <a:pt x="272936" y="123991"/>
                  </a:lnTo>
                  <a:lnTo>
                    <a:pt x="266638" y="165451"/>
                  </a:lnTo>
                  <a:lnTo>
                    <a:pt x="245451" y="211131"/>
                  </a:lnTo>
                  <a:lnTo>
                    <a:pt x="216661" y="251333"/>
                  </a:lnTo>
                  <a:lnTo>
                    <a:pt x="189706" y="282209"/>
                  </a:lnTo>
                  <a:lnTo>
                    <a:pt x="155321" y="317754"/>
                  </a:lnTo>
                  <a:lnTo>
                    <a:pt x="104775" y="369697"/>
                  </a:lnTo>
                  <a:lnTo>
                    <a:pt x="275589" y="369697"/>
                  </a:lnTo>
                  <a:lnTo>
                    <a:pt x="277749" y="369697"/>
                  </a:lnTo>
                  <a:lnTo>
                    <a:pt x="279907" y="370332"/>
                  </a:lnTo>
                  <a:lnTo>
                    <a:pt x="281685" y="371729"/>
                  </a:lnTo>
                  <a:lnTo>
                    <a:pt x="283590" y="372999"/>
                  </a:lnTo>
                  <a:lnTo>
                    <a:pt x="285241" y="375031"/>
                  </a:lnTo>
                  <a:lnTo>
                    <a:pt x="286638" y="377825"/>
                  </a:lnTo>
                  <a:lnTo>
                    <a:pt x="287908" y="380619"/>
                  </a:lnTo>
                  <a:lnTo>
                    <a:pt x="288925" y="384302"/>
                  </a:lnTo>
                  <a:lnTo>
                    <a:pt x="289559" y="388874"/>
                  </a:lnTo>
                  <a:lnTo>
                    <a:pt x="290322" y="393446"/>
                  </a:lnTo>
                  <a:lnTo>
                    <a:pt x="290575" y="398907"/>
                  </a:lnTo>
                  <a:lnTo>
                    <a:pt x="290575" y="405130"/>
                  </a:lnTo>
                  <a:lnTo>
                    <a:pt x="290575" y="411607"/>
                  </a:lnTo>
                  <a:lnTo>
                    <a:pt x="282955" y="439166"/>
                  </a:lnTo>
                  <a:lnTo>
                    <a:pt x="281177" y="440436"/>
                  </a:lnTo>
                  <a:lnTo>
                    <a:pt x="279146" y="440944"/>
                  </a:lnTo>
                  <a:lnTo>
                    <a:pt x="276859" y="440944"/>
                  </a:lnTo>
                  <a:lnTo>
                    <a:pt x="27685" y="440944"/>
                  </a:lnTo>
                  <a:lnTo>
                    <a:pt x="22859" y="440944"/>
                  </a:lnTo>
                  <a:lnTo>
                    <a:pt x="18541" y="440563"/>
                  </a:lnTo>
                  <a:lnTo>
                    <a:pt x="14985" y="439674"/>
                  </a:lnTo>
                  <a:lnTo>
                    <a:pt x="11429" y="438785"/>
                  </a:lnTo>
                  <a:lnTo>
                    <a:pt x="8508" y="437007"/>
                  </a:lnTo>
                  <a:lnTo>
                    <a:pt x="6350" y="434467"/>
                  </a:lnTo>
                  <a:lnTo>
                    <a:pt x="4063" y="431927"/>
                  </a:lnTo>
                  <a:lnTo>
                    <a:pt x="2412" y="428117"/>
                  </a:lnTo>
                  <a:lnTo>
                    <a:pt x="1524" y="423291"/>
                  </a:lnTo>
                  <a:lnTo>
                    <a:pt x="507" y="418338"/>
                  </a:lnTo>
                  <a:lnTo>
                    <a:pt x="0" y="411988"/>
                  </a:lnTo>
                  <a:lnTo>
                    <a:pt x="0" y="404114"/>
                  </a:lnTo>
                  <a:lnTo>
                    <a:pt x="0" y="396748"/>
                  </a:lnTo>
                  <a:lnTo>
                    <a:pt x="253" y="390525"/>
                  </a:lnTo>
                  <a:lnTo>
                    <a:pt x="1015" y="385191"/>
                  </a:lnTo>
                  <a:lnTo>
                    <a:pt x="1650" y="379984"/>
                  </a:lnTo>
                  <a:lnTo>
                    <a:pt x="2921" y="375285"/>
                  </a:lnTo>
                  <a:lnTo>
                    <a:pt x="4699" y="371221"/>
                  </a:lnTo>
                  <a:lnTo>
                    <a:pt x="6476" y="367030"/>
                  </a:lnTo>
                  <a:lnTo>
                    <a:pt x="8762" y="363093"/>
                  </a:lnTo>
                  <a:lnTo>
                    <a:pt x="11556" y="359156"/>
                  </a:lnTo>
                  <a:lnTo>
                    <a:pt x="14350" y="355219"/>
                  </a:lnTo>
                  <a:lnTo>
                    <a:pt x="17906" y="350901"/>
                  </a:lnTo>
                  <a:lnTo>
                    <a:pt x="22351" y="346202"/>
                  </a:lnTo>
                  <a:lnTo>
                    <a:pt x="97408" y="265811"/>
                  </a:lnTo>
                  <a:lnTo>
                    <a:pt x="126198" y="233021"/>
                  </a:lnTo>
                  <a:lnTo>
                    <a:pt x="150748" y="196153"/>
                  </a:lnTo>
                  <a:lnTo>
                    <a:pt x="165607" y="158750"/>
                  </a:lnTo>
                  <a:lnTo>
                    <a:pt x="168401" y="133223"/>
                  </a:lnTo>
                  <a:lnTo>
                    <a:pt x="168401" y="125857"/>
                  </a:lnTo>
                  <a:lnTo>
                    <a:pt x="167258" y="118872"/>
                  </a:lnTo>
                  <a:lnTo>
                    <a:pt x="164846" y="112268"/>
                  </a:lnTo>
                  <a:lnTo>
                    <a:pt x="162559" y="105791"/>
                  </a:lnTo>
                  <a:lnTo>
                    <a:pt x="159130" y="99949"/>
                  </a:lnTo>
                  <a:lnTo>
                    <a:pt x="154431" y="95123"/>
                  </a:lnTo>
                  <a:lnTo>
                    <a:pt x="149859" y="90170"/>
                  </a:lnTo>
                  <a:lnTo>
                    <a:pt x="144145" y="86360"/>
                  </a:lnTo>
                  <a:lnTo>
                    <a:pt x="137286" y="83566"/>
                  </a:lnTo>
                  <a:lnTo>
                    <a:pt x="130301" y="80772"/>
                  </a:lnTo>
                  <a:lnTo>
                    <a:pt x="122174" y="79375"/>
                  </a:lnTo>
                  <a:lnTo>
                    <a:pt x="112775" y="79375"/>
                  </a:lnTo>
                  <a:lnTo>
                    <a:pt x="70449" y="86951"/>
                  </a:lnTo>
                  <a:lnTo>
                    <a:pt x="31750" y="106934"/>
                  </a:lnTo>
                  <a:lnTo>
                    <a:pt x="26670" y="110490"/>
                  </a:lnTo>
                  <a:lnTo>
                    <a:pt x="22605" y="112141"/>
                  </a:lnTo>
                  <a:lnTo>
                    <a:pt x="19684" y="112141"/>
                  </a:lnTo>
                  <a:lnTo>
                    <a:pt x="17652" y="112141"/>
                  </a:lnTo>
                  <a:lnTo>
                    <a:pt x="16001" y="111506"/>
                  </a:lnTo>
                  <a:lnTo>
                    <a:pt x="14477" y="110109"/>
                  </a:lnTo>
                  <a:lnTo>
                    <a:pt x="13080" y="108839"/>
                  </a:lnTo>
                  <a:lnTo>
                    <a:pt x="11937" y="106553"/>
                  </a:lnTo>
                  <a:lnTo>
                    <a:pt x="11049" y="103505"/>
                  </a:lnTo>
                  <a:lnTo>
                    <a:pt x="10159" y="100330"/>
                  </a:lnTo>
                  <a:lnTo>
                    <a:pt x="9398" y="96139"/>
                  </a:lnTo>
                  <a:lnTo>
                    <a:pt x="8889" y="90932"/>
                  </a:lnTo>
                  <a:lnTo>
                    <a:pt x="8254" y="85598"/>
                  </a:lnTo>
                  <a:lnTo>
                    <a:pt x="8000" y="79248"/>
                  </a:lnTo>
                  <a:lnTo>
                    <a:pt x="8000" y="71628"/>
                  </a:lnTo>
                  <a:lnTo>
                    <a:pt x="8000" y="66548"/>
                  </a:lnTo>
                  <a:lnTo>
                    <a:pt x="8127" y="62230"/>
                  </a:lnTo>
                  <a:lnTo>
                    <a:pt x="8508" y="58800"/>
                  </a:lnTo>
                  <a:lnTo>
                    <a:pt x="8889" y="55245"/>
                  </a:lnTo>
                  <a:lnTo>
                    <a:pt x="9271" y="52324"/>
                  </a:lnTo>
                  <a:lnTo>
                    <a:pt x="10032" y="49657"/>
                  </a:lnTo>
                  <a:lnTo>
                    <a:pt x="10668" y="47117"/>
                  </a:lnTo>
                  <a:lnTo>
                    <a:pt x="11556" y="44958"/>
                  </a:lnTo>
                  <a:lnTo>
                    <a:pt x="12700" y="43053"/>
                  </a:lnTo>
                  <a:lnTo>
                    <a:pt x="13843" y="41148"/>
                  </a:lnTo>
                  <a:lnTo>
                    <a:pt x="46466" y="19827"/>
                  </a:lnTo>
                  <a:lnTo>
                    <a:pt x="88098" y="6181"/>
                  </a:lnTo>
                  <a:lnTo>
                    <a:pt x="128293" y="242"/>
                  </a:lnTo>
                  <a:lnTo>
                    <a:pt x="138937" y="0"/>
                  </a:lnTo>
                  <a:close/>
                </a:path>
              </a:pathLst>
            </a:custGeom>
            <a:ln w="12192">
              <a:solidFill>
                <a:srgbClr val="39527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75903" y="3113531"/>
              <a:ext cx="3761232" cy="192328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10455" y="4361688"/>
              <a:ext cx="3159252" cy="2127504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8393683" y="4992116"/>
            <a:ext cx="3098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Recycle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cutting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waste</a:t>
            </a:r>
            <a:r>
              <a:rPr sz="1800" spc="-6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20" dirty="0">
                <a:latin typeface="Calibri"/>
                <a:cs typeface="Calibri"/>
              </a:rPr>
              <a:t>life </a:t>
            </a:r>
            <a:r>
              <a:rPr sz="1800" dirty="0">
                <a:latin typeface="Calibri"/>
                <a:cs typeface="Calibri"/>
              </a:rPr>
              <a:t>style</a:t>
            </a:r>
            <a:r>
              <a:rPr sz="1800" spc="-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product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418457" y="6508191"/>
            <a:ext cx="1440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Recycle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leather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59728" y="81153"/>
            <a:ext cx="35286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Calibri"/>
                <a:cs typeface="Calibri"/>
              </a:rPr>
              <a:t>Upcycle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from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cutting</a:t>
            </a:r>
            <a:r>
              <a:rPr sz="1800" spc="-5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waste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to</a:t>
            </a:r>
            <a:r>
              <a:rPr sz="1800" spc="-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charms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" y="2894076"/>
              <a:ext cx="12159996" cy="396392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297484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3652" y="4751832"/>
              <a:ext cx="153924" cy="1539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3629" y="4872228"/>
              <a:ext cx="6350" cy="1985772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2020570" y="4261230"/>
            <a:ext cx="1326515" cy="134556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84785" marR="5080" indent="-172720">
              <a:lnSpc>
                <a:spcPts val="1300"/>
              </a:lnSpc>
              <a:spcBef>
                <a:spcPts val="259"/>
              </a:spcBef>
              <a:buClr>
                <a:srgbClr val="FFFFFF"/>
              </a:buClr>
              <a:buFont typeface="Arial"/>
              <a:buChar char="•"/>
              <a:tabLst>
                <a:tab pos="184785" algn="l"/>
              </a:tabLst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Shenzhen manufacturing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center</a:t>
            </a:r>
            <a:r>
              <a:rPr sz="1200" b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renovation</a:t>
            </a:r>
            <a:endParaRPr sz="1200">
              <a:latin typeface="Calibri"/>
              <a:cs typeface="Calibri"/>
            </a:endParaRPr>
          </a:p>
          <a:p>
            <a:pPr marL="184785" marR="81915" indent="-17272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18478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Key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clients concentrated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affordable luxury brands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927732" y="2903220"/>
            <a:ext cx="3138170" cy="3061335"/>
            <a:chOff x="1927732" y="2903220"/>
            <a:chExt cx="3138170" cy="306133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7732" y="4294632"/>
              <a:ext cx="6350" cy="166930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59552" y="2903220"/>
              <a:ext cx="6350" cy="1940432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556761" y="3574542"/>
            <a:ext cx="11614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785" algn="l"/>
              </a:tabLst>
            </a:pP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Started Dongguan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Industrial</a:t>
            </a:r>
            <a:r>
              <a:rPr sz="12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park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Expanded Shenzhen production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capacity</a:t>
            </a:r>
            <a:r>
              <a:rPr sz="1200" spc="-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2million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pieces.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242686" y="2947542"/>
            <a:ext cx="1447165" cy="116268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84785" marR="5080" indent="-172720">
              <a:lnSpc>
                <a:spcPts val="1300"/>
              </a:lnSpc>
              <a:spcBef>
                <a:spcPts val="260"/>
              </a:spcBef>
              <a:buFont typeface="Arial"/>
              <a:buChar char="•"/>
              <a:tabLst>
                <a:tab pos="18478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Dongguan</a:t>
            </a:r>
            <a:r>
              <a:rPr sz="1200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Industrial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park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landed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phases</a:t>
            </a:r>
            <a:endParaRPr sz="1200">
              <a:latin typeface="Calibri"/>
              <a:cs typeface="Calibri"/>
            </a:endParaRPr>
          </a:p>
          <a:p>
            <a:pPr marL="184785" marR="272415" indent="-172720">
              <a:lnSpc>
                <a:spcPct val="100000"/>
              </a:lnSpc>
              <a:spcBef>
                <a:spcPts val="570"/>
              </a:spcBef>
              <a:buFont typeface="Arial"/>
              <a:buChar char="•"/>
              <a:tabLst>
                <a:tab pos="18478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Started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smart manufacturing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upgrade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project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265420" y="1752600"/>
            <a:ext cx="4648835" cy="3143885"/>
            <a:chOff x="5265420" y="1752600"/>
            <a:chExt cx="4648835" cy="3143885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31965" y="2427731"/>
              <a:ext cx="6350" cy="24683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07397" y="1752600"/>
              <a:ext cx="6350" cy="25745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65420" y="2668777"/>
              <a:ext cx="446404" cy="149606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5224653" y="2544826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E7E6E6"/>
                </a:solidFill>
                <a:latin typeface="Calibri"/>
                <a:cs typeface="Calibri"/>
              </a:rPr>
              <a:t>2018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645216" y="1573657"/>
            <a:ext cx="443538" cy="149605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604884" y="1449146"/>
            <a:ext cx="48895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E7E6E6"/>
                </a:solidFill>
                <a:latin typeface="Calibri"/>
                <a:cs typeface="Calibri"/>
              </a:rPr>
              <a:t>2023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79056" y="4627753"/>
            <a:ext cx="436206" cy="149606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423163" y="4354893"/>
            <a:ext cx="1342390" cy="109918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20320">
              <a:lnSpc>
                <a:spcPct val="100000"/>
              </a:lnSpc>
              <a:spcBef>
                <a:spcPts val="1275"/>
              </a:spcBef>
            </a:pPr>
            <a:r>
              <a:rPr sz="1800" b="1" spc="-20" dirty="0">
                <a:solidFill>
                  <a:srgbClr val="E7E6E6"/>
                </a:solidFill>
                <a:latin typeface="Calibri"/>
                <a:cs typeface="Calibri"/>
              </a:rPr>
              <a:t>1985</a:t>
            </a:r>
            <a:endParaRPr sz="1800">
              <a:latin typeface="Calibri"/>
              <a:cs typeface="Calibri"/>
            </a:endParaRPr>
          </a:p>
          <a:p>
            <a:pPr marL="184785" marR="5080" indent="-172720" algn="just">
              <a:lnSpc>
                <a:spcPct val="100400"/>
              </a:lnSpc>
              <a:spcBef>
                <a:spcPts val="780"/>
              </a:spcBef>
              <a:buFont typeface="Arial"/>
              <a:buChar char="•"/>
              <a:tabLst>
                <a:tab pos="184785" algn="l"/>
              </a:tabLst>
            </a:pP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Founded</a:t>
            </a:r>
            <a:r>
              <a:rPr sz="12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DeArt</a:t>
            </a:r>
            <a:r>
              <a:rPr sz="1200" b="1" spc="-10" dirty="0">
                <a:solidFill>
                  <a:srgbClr val="FFFFFF"/>
                </a:solidFill>
                <a:latin typeface="Adobe Clean Han ExtraBold"/>
                <a:cs typeface="Adobe Clean Han ExtraBold"/>
              </a:rPr>
              <a:t>；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built</a:t>
            </a:r>
            <a:r>
              <a:rPr sz="1200" b="1" spc="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FFFFFF"/>
                </a:solidFill>
                <a:latin typeface="Calibri"/>
                <a:cs typeface="Calibri"/>
              </a:rPr>
              <a:t>R&amp;D</a:t>
            </a:r>
            <a:r>
              <a:rPr sz="12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FFFFFF"/>
                </a:solidFill>
                <a:latin typeface="Calibri"/>
                <a:cs typeface="Calibri"/>
              </a:rPr>
              <a:t>sample </a:t>
            </a:r>
            <a:r>
              <a:rPr sz="1200" b="1" spc="-20" dirty="0">
                <a:solidFill>
                  <a:srgbClr val="FFFFFF"/>
                </a:solidFill>
                <a:latin typeface="Calibri"/>
                <a:cs typeface="Calibri"/>
              </a:rPr>
              <a:t>room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000885" y="3980815"/>
            <a:ext cx="446531" cy="149606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1959991" y="3857370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E7E6E6"/>
                </a:solidFill>
                <a:latin typeface="Calibri"/>
                <a:cs typeface="Calibri"/>
              </a:rPr>
              <a:t>2008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605475" y="3375659"/>
            <a:ext cx="443230" cy="149860"/>
          </a:xfrm>
          <a:custGeom>
            <a:avLst/>
            <a:gdLst/>
            <a:ahLst/>
            <a:cxnLst/>
            <a:rect l="l" t="t" r="r" b="b"/>
            <a:pathLst>
              <a:path w="443229" h="149860">
                <a:moveTo>
                  <a:pt x="89575" y="26415"/>
                </a:moveTo>
                <a:lnTo>
                  <a:pt x="40567" y="26415"/>
                </a:lnTo>
                <a:lnTo>
                  <a:pt x="43901" y="27050"/>
                </a:lnTo>
                <a:lnTo>
                  <a:pt x="43579" y="27050"/>
                </a:lnTo>
                <a:lnTo>
                  <a:pt x="55934" y="42037"/>
                </a:lnTo>
                <a:lnTo>
                  <a:pt x="55934" y="47116"/>
                </a:lnTo>
                <a:lnTo>
                  <a:pt x="51489" y="62737"/>
                </a:lnTo>
                <a:lnTo>
                  <a:pt x="49838" y="66166"/>
                </a:lnTo>
                <a:lnTo>
                  <a:pt x="47425" y="70103"/>
                </a:lnTo>
                <a:lnTo>
                  <a:pt x="41329" y="78739"/>
                </a:lnTo>
                <a:lnTo>
                  <a:pt x="37265" y="83438"/>
                </a:lnTo>
                <a:lnTo>
                  <a:pt x="32193" y="88772"/>
                </a:lnTo>
                <a:lnTo>
                  <a:pt x="7293" y="115442"/>
                </a:lnTo>
                <a:lnTo>
                  <a:pt x="5769" y="116966"/>
                </a:lnTo>
                <a:lnTo>
                  <a:pt x="4626" y="118363"/>
                </a:lnTo>
                <a:lnTo>
                  <a:pt x="3737" y="119761"/>
                </a:lnTo>
                <a:lnTo>
                  <a:pt x="2721" y="121030"/>
                </a:lnTo>
                <a:lnTo>
                  <a:pt x="1959" y="122300"/>
                </a:lnTo>
                <a:lnTo>
                  <a:pt x="1636" y="123189"/>
                </a:lnTo>
                <a:lnTo>
                  <a:pt x="1543" y="123443"/>
                </a:lnTo>
                <a:lnTo>
                  <a:pt x="1451" y="123698"/>
                </a:lnTo>
                <a:lnTo>
                  <a:pt x="816" y="125094"/>
                </a:lnTo>
                <a:lnTo>
                  <a:pt x="435" y="126618"/>
                </a:lnTo>
                <a:lnTo>
                  <a:pt x="0" y="129666"/>
                </a:lnTo>
                <a:lnTo>
                  <a:pt x="54" y="139445"/>
                </a:lnTo>
                <a:lnTo>
                  <a:pt x="230" y="140588"/>
                </a:lnTo>
                <a:lnTo>
                  <a:pt x="308" y="141097"/>
                </a:lnTo>
                <a:lnTo>
                  <a:pt x="689" y="142748"/>
                </a:lnTo>
                <a:lnTo>
                  <a:pt x="1197" y="144017"/>
                </a:lnTo>
                <a:lnTo>
                  <a:pt x="1959" y="144779"/>
                </a:lnTo>
                <a:lnTo>
                  <a:pt x="2721" y="145668"/>
                </a:lnTo>
                <a:lnTo>
                  <a:pt x="3610" y="146303"/>
                </a:lnTo>
                <a:lnTo>
                  <a:pt x="4880" y="146557"/>
                </a:lnTo>
                <a:lnTo>
                  <a:pt x="6023" y="146812"/>
                </a:lnTo>
                <a:lnTo>
                  <a:pt x="7420" y="147065"/>
                </a:lnTo>
                <a:lnTo>
                  <a:pt x="92891" y="147065"/>
                </a:lnTo>
                <a:lnTo>
                  <a:pt x="93526" y="146812"/>
                </a:lnTo>
                <a:lnTo>
                  <a:pt x="94796" y="146050"/>
                </a:lnTo>
                <a:lnTo>
                  <a:pt x="95177" y="145287"/>
                </a:lnTo>
                <a:lnTo>
                  <a:pt x="95558" y="144272"/>
                </a:lnTo>
                <a:lnTo>
                  <a:pt x="95939" y="143382"/>
                </a:lnTo>
                <a:lnTo>
                  <a:pt x="96193" y="142112"/>
                </a:lnTo>
                <a:lnTo>
                  <a:pt x="96362" y="141097"/>
                </a:lnTo>
                <a:lnTo>
                  <a:pt x="96447" y="140588"/>
                </a:lnTo>
                <a:lnTo>
                  <a:pt x="96574" y="131190"/>
                </a:lnTo>
                <a:lnTo>
                  <a:pt x="96405" y="130175"/>
                </a:lnTo>
                <a:lnTo>
                  <a:pt x="96320" y="129666"/>
                </a:lnTo>
                <a:lnTo>
                  <a:pt x="93780" y="123951"/>
                </a:lnTo>
                <a:lnTo>
                  <a:pt x="93145" y="123443"/>
                </a:lnTo>
                <a:lnTo>
                  <a:pt x="92383" y="123189"/>
                </a:lnTo>
                <a:lnTo>
                  <a:pt x="34725" y="123189"/>
                </a:lnTo>
                <a:lnTo>
                  <a:pt x="51616" y="105917"/>
                </a:lnTo>
                <a:lnTo>
                  <a:pt x="77143" y="77469"/>
                </a:lnTo>
                <a:lnTo>
                  <a:pt x="90859" y="42544"/>
                </a:lnTo>
                <a:lnTo>
                  <a:pt x="90770" y="32003"/>
                </a:lnTo>
                <a:lnTo>
                  <a:pt x="90281" y="29210"/>
                </a:lnTo>
                <a:lnTo>
                  <a:pt x="90170" y="28575"/>
                </a:lnTo>
                <a:lnTo>
                  <a:pt x="90103" y="28193"/>
                </a:lnTo>
                <a:lnTo>
                  <a:pt x="90037" y="27812"/>
                </a:lnTo>
                <a:lnTo>
                  <a:pt x="89970" y="27431"/>
                </a:lnTo>
                <a:lnTo>
                  <a:pt x="89575" y="26415"/>
                </a:lnTo>
                <a:close/>
              </a:path>
              <a:path w="443229" h="149860">
                <a:moveTo>
                  <a:pt x="53648" y="0"/>
                </a:moveTo>
                <a:lnTo>
                  <a:pt x="41329" y="0"/>
                </a:lnTo>
                <a:lnTo>
                  <a:pt x="36757" y="507"/>
                </a:lnTo>
                <a:lnTo>
                  <a:pt x="27994" y="2286"/>
                </a:lnTo>
                <a:lnTo>
                  <a:pt x="24057" y="3301"/>
                </a:lnTo>
                <a:lnTo>
                  <a:pt x="20374" y="4699"/>
                </a:lnTo>
                <a:lnTo>
                  <a:pt x="16691" y="5968"/>
                </a:lnTo>
                <a:lnTo>
                  <a:pt x="3229" y="16637"/>
                </a:lnTo>
                <a:lnTo>
                  <a:pt x="2975" y="17399"/>
                </a:lnTo>
                <a:lnTo>
                  <a:pt x="5261" y="37337"/>
                </a:lnTo>
                <a:lnTo>
                  <a:pt x="7420" y="37337"/>
                </a:lnTo>
                <a:lnTo>
                  <a:pt x="8690" y="36829"/>
                </a:lnTo>
                <a:lnTo>
                  <a:pt x="10468" y="35687"/>
                </a:lnTo>
                <a:lnTo>
                  <a:pt x="12119" y="34543"/>
                </a:lnTo>
                <a:lnTo>
                  <a:pt x="14062" y="33400"/>
                </a:lnTo>
                <a:lnTo>
                  <a:pt x="19358" y="30479"/>
                </a:lnTo>
                <a:lnTo>
                  <a:pt x="22406" y="29210"/>
                </a:lnTo>
                <a:lnTo>
                  <a:pt x="25835" y="28193"/>
                </a:lnTo>
                <a:lnTo>
                  <a:pt x="29137" y="27050"/>
                </a:lnTo>
                <a:lnTo>
                  <a:pt x="33074" y="26415"/>
                </a:lnTo>
                <a:lnTo>
                  <a:pt x="89575" y="26415"/>
                </a:lnTo>
                <a:lnTo>
                  <a:pt x="88192" y="22860"/>
                </a:lnTo>
                <a:lnTo>
                  <a:pt x="86510" y="18414"/>
                </a:lnTo>
                <a:lnTo>
                  <a:pt x="86414" y="18161"/>
                </a:lnTo>
                <a:lnTo>
                  <a:pt x="83620" y="14224"/>
                </a:lnTo>
                <a:lnTo>
                  <a:pt x="79810" y="10794"/>
                </a:lnTo>
                <a:lnTo>
                  <a:pt x="76127" y="7365"/>
                </a:lnTo>
                <a:lnTo>
                  <a:pt x="71428" y="4699"/>
                </a:lnTo>
                <a:lnTo>
                  <a:pt x="65840" y="2793"/>
                </a:lnTo>
                <a:lnTo>
                  <a:pt x="60252" y="1015"/>
                </a:lnTo>
                <a:lnTo>
                  <a:pt x="53648" y="0"/>
                </a:lnTo>
                <a:close/>
              </a:path>
              <a:path w="443229" h="149860">
                <a:moveTo>
                  <a:pt x="175060" y="0"/>
                </a:moveTo>
                <a:lnTo>
                  <a:pt x="155502" y="0"/>
                </a:lnTo>
                <a:lnTo>
                  <a:pt x="147374" y="1777"/>
                </a:lnTo>
                <a:lnTo>
                  <a:pt x="118704" y="31210"/>
                </a:lnTo>
                <a:lnTo>
                  <a:pt x="113018" y="57721"/>
                </a:lnTo>
                <a:lnTo>
                  <a:pt x="112967" y="58165"/>
                </a:lnTo>
                <a:lnTo>
                  <a:pt x="112878" y="58943"/>
                </a:lnTo>
                <a:lnTo>
                  <a:pt x="112454" y="65531"/>
                </a:lnTo>
                <a:lnTo>
                  <a:pt x="112338" y="83835"/>
                </a:lnTo>
                <a:lnTo>
                  <a:pt x="112702" y="90677"/>
                </a:lnTo>
                <a:lnTo>
                  <a:pt x="112766" y="91884"/>
                </a:lnTo>
                <a:lnTo>
                  <a:pt x="113371" y="98298"/>
                </a:lnTo>
                <a:lnTo>
                  <a:pt x="113481" y="99456"/>
                </a:lnTo>
                <a:lnTo>
                  <a:pt x="114338" y="105537"/>
                </a:lnTo>
                <a:lnTo>
                  <a:pt x="131372" y="141097"/>
                </a:lnTo>
                <a:lnTo>
                  <a:pt x="152581" y="149605"/>
                </a:lnTo>
                <a:lnTo>
                  <a:pt x="172139" y="149605"/>
                </a:lnTo>
                <a:lnTo>
                  <a:pt x="180394" y="147827"/>
                </a:lnTo>
                <a:lnTo>
                  <a:pt x="187125" y="144272"/>
                </a:lnTo>
                <a:lnTo>
                  <a:pt x="193856" y="140842"/>
                </a:lnTo>
                <a:lnTo>
                  <a:pt x="199317" y="135762"/>
                </a:lnTo>
                <a:lnTo>
                  <a:pt x="203508" y="129286"/>
                </a:lnTo>
                <a:lnTo>
                  <a:pt x="205227" y="126237"/>
                </a:lnTo>
                <a:lnTo>
                  <a:pt x="159693" y="126237"/>
                </a:lnTo>
                <a:lnTo>
                  <a:pt x="156391" y="125475"/>
                </a:lnTo>
                <a:lnTo>
                  <a:pt x="153812" y="123951"/>
                </a:lnTo>
                <a:lnTo>
                  <a:pt x="150803" y="122300"/>
                </a:lnTo>
                <a:lnTo>
                  <a:pt x="148644" y="119506"/>
                </a:lnTo>
                <a:lnTo>
                  <a:pt x="146977" y="115697"/>
                </a:lnTo>
                <a:lnTo>
                  <a:pt x="145088" y="111505"/>
                </a:lnTo>
                <a:lnTo>
                  <a:pt x="143909" y="106552"/>
                </a:lnTo>
                <a:lnTo>
                  <a:pt x="141786" y="65531"/>
                </a:lnTo>
                <a:lnTo>
                  <a:pt x="142127" y="58943"/>
                </a:lnTo>
                <a:lnTo>
                  <a:pt x="159566" y="23240"/>
                </a:lnTo>
                <a:lnTo>
                  <a:pt x="207420" y="23240"/>
                </a:lnTo>
                <a:lnTo>
                  <a:pt x="201476" y="13335"/>
                </a:lnTo>
                <a:lnTo>
                  <a:pt x="196396" y="8509"/>
                </a:lnTo>
                <a:lnTo>
                  <a:pt x="183555" y="1777"/>
                </a:lnTo>
                <a:lnTo>
                  <a:pt x="183950" y="1777"/>
                </a:lnTo>
                <a:lnTo>
                  <a:pt x="175060" y="0"/>
                </a:lnTo>
                <a:close/>
              </a:path>
              <a:path w="443229" h="149860">
                <a:moveTo>
                  <a:pt x="207420" y="23240"/>
                </a:moveTo>
                <a:lnTo>
                  <a:pt x="166551" y="23240"/>
                </a:lnTo>
                <a:lnTo>
                  <a:pt x="168837" y="23494"/>
                </a:lnTo>
                <a:lnTo>
                  <a:pt x="170869" y="24256"/>
                </a:lnTo>
                <a:lnTo>
                  <a:pt x="173028" y="24891"/>
                </a:lnTo>
                <a:lnTo>
                  <a:pt x="174806" y="26035"/>
                </a:lnTo>
                <a:lnTo>
                  <a:pt x="176457" y="27686"/>
                </a:lnTo>
                <a:lnTo>
                  <a:pt x="178108" y="29210"/>
                </a:lnTo>
                <a:lnTo>
                  <a:pt x="179402" y="31210"/>
                </a:lnTo>
                <a:lnTo>
                  <a:pt x="179505" y="31368"/>
                </a:lnTo>
                <a:lnTo>
                  <a:pt x="181791" y="36702"/>
                </a:lnTo>
                <a:lnTo>
                  <a:pt x="182832" y="40131"/>
                </a:lnTo>
                <a:lnTo>
                  <a:pt x="184331" y="47751"/>
                </a:lnTo>
                <a:lnTo>
                  <a:pt x="184966" y="52324"/>
                </a:lnTo>
                <a:lnTo>
                  <a:pt x="185728" y="62737"/>
                </a:lnTo>
                <a:lnTo>
                  <a:pt x="185646" y="88011"/>
                </a:lnTo>
                <a:lnTo>
                  <a:pt x="185501" y="90677"/>
                </a:lnTo>
                <a:lnTo>
                  <a:pt x="185436" y="91884"/>
                </a:lnTo>
                <a:lnTo>
                  <a:pt x="185319" y="94059"/>
                </a:lnTo>
                <a:lnTo>
                  <a:pt x="185220" y="95885"/>
                </a:lnTo>
                <a:lnTo>
                  <a:pt x="184787" y="99456"/>
                </a:lnTo>
                <a:lnTo>
                  <a:pt x="184712" y="100075"/>
                </a:lnTo>
                <a:lnTo>
                  <a:pt x="166424" y="126237"/>
                </a:lnTo>
                <a:lnTo>
                  <a:pt x="205227" y="126237"/>
                </a:lnTo>
                <a:lnTo>
                  <a:pt x="215203" y="83835"/>
                </a:lnTo>
                <a:lnTo>
                  <a:pt x="215290" y="65531"/>
                </a:lnTo>
                <a:lnTo>
                  <a:pt x="214940" y="58943"/>
                </a:lnTo>
                <a:lnTo>
                  <a:pt x="214874" y="57721"/>
                </a:lnTo>
                <a:lnTo>
                  <a:pt x="214365" y="52324"/>
                </a:lnTo>
                <a:lnTo>
                  <a:pt x="214274" y="51361"/>
                </a:lnTo>
                <a:lnTo>
                  <a:pt x="214160" y="50149"/>
                </a:lnTo>
                <a:lnTo>
                  <a:pt x="213160" y="43052"/>
                </a:lnTo>
                <a:lnTo>
                  <a:pt x="211763" y="33909"/>
                </a:lnTo>
                <a:lnTo>
                  <a:pt x="209096" y="26035"/>
                </a:lnTo>
                <a:lnTo>
                  <a:pt x="207420" y="23240"/>
                </a:lnTo>
                <a:close/>
              </a:path>
              <a:path w="443229" h="149860">
                <a:moveTo>
                  <a:pt x="323269" y="124332"/>
                </a:moveTo>
                <a:lnTo>
                  <a:pt x="242243" y="124332"/>
                </a:lnTo>
                <a:lnTo>
                  <a:pt x="241608" y="124587"/>
                </a:lnTo>
                <a:lnTo>
                  <a:pt x="238814" y="130428"/>
                </a:lnTo>
                <a:lnTo>
                  <a:pt x="238560" y="131825"/>
                </a:lnTo>
                <a:lnTo>
                  <a:pt x="238560" y="139700"/>
                </a:lnTo>
                <a:lnTo>
                  <a:pt x="239068" y="142620"/>
                </a:lnTo>
                <a:lnTo>
                  <a:pt x="239322" y="143763"/>
                </a:lnTo>
                <a:lnTo>
                  <a:pt x="239830" y="144652"/>
                </a:lnTo>
                <a:lnTo>
                  <a:pt x="240211" y="145414"/>
                </a:lnTo>
                <a:lnTo>
                  <a:pt x="240719" y="146050"/>
                </a:lnTo>
                <a:lnTo>
                  <a:pt x="241735" y="146812"/>
                </a:lnTo>
                <a:lnTo>
                  <a:pt x="242243" y="147065"/>
                </a:lnTo>
                <a:lnTo>
                  <a:pt x="323269" y="147065"/>
                </a:lnTo>
                <a:lnTo>
                  <a:pt x="323777" y="146812"/>
                </a:lnTo>
                <a:lnTo>
                  <a:pt x="324285" y="146430"/>
                </a:lnTo>
                <a:lnTo>
                  <a:pt x="324920" y="146050"/>
                </a:lnTo>
                <a:lnTo>
                  <a:pt x="325301" y="145414"/>
                </a:lnTo>
                <a:lnTo>
                  <a:pt x="325682" y="144652"/>
                </a:lnTo>
                <a:lnTo>
                  <a:pt x="326190" y="143763"/>
                </a:lnTo>
                <a:lnTo>
                  <a:pt x="326444" y="142620"/>
                </a:lnTo>
                <a:lnTo>
                  <a:pt x="326952" y="139700"/>
                </a:lnTo>
                <a:lnTo>
                  <a:pt x="326952" y="131825"/>
                </a:lnTo>
                <a:lnTo>
                  <a:pt x="326698" y="130428"/>
                </a:lnTo>
                <a:lnTo>
                  <a:pt x="326571" y="129031"/>
                </a:lnTo>
                <a:lnTo>
                  <a:pt x="326317" y="127762"/>
                </a:lnTo>
                <a:lnTo>
                  <a:pt x="325809" y="126873"/>
                </a:lnTo>
                <a:lnTo>
                  <a:pt x="325428" y="125984"/>
                </a:lnTo>
                <a:lnTo>
                  <a:pt x="324920" y="125349"/>
                </a:lnTo>
                <a:lnTo>
                  <a:pt x="323904" y="124587"/>
                </a:lnTo>
                <a:lnTo>
                  <a:pt x="323269" y="124332"/>
                </a:lnTo>
                <a:close/>
              </a:path>
              <a:path w="443229" h="149860">
                <a:moveTo>
                  <a:pt x="298913" y="30352"/>
                </a:moveTo>
                <a:lnTo>
                  <a:pt x="269802" y="30352"/>
                </a:lnTo>
                <a:lnTo>
                  <a:pt x="269802" y="124332"/>
                </a:lnTo>
                <a:lnTo>
                  <a:pt x="299012" y="124332"/>
                </a:lnTo>
                <a:lnTo>
                  <a:pt x="298913" y="30352"/>
                </a:lnTo>
                <a:close/>
              </a:path>
              <a:path w="443229" h="149860">
                <a:moveTo>
                  <a:pt x="297827" y="2666"/>
                </a:moveTo>
                <a:lnTo>
                  <a:pt x="273612" y="2666"/>
                </a:lnTo>
                <a:lnTo>
                  <a:pt x="273231" y="3048"/>
                </a:lnTo>
                <a:lnTo>
                  <a:pt x="242243" y="23113"/>
                </a:lnTo>
                <a:lnTo>
                  <a:pt x="241354" y="23749"/>
                </a:lnTo>
                <a:lnTo>
                  <a:pt x="240592" y="24256"/>
                </a:lnTo>
                <a:lnTo>
                  <a:pt x="239576" y="25273"/>
                </a:lnTo>
                <a:lnTo>
                  <a:pt x="238179" y="36956"/>
                </a:lnTo>
                <a:lnTo>
                  <a:pt x="238306" y="39242"/>
                </a:lnTo>
                <a:lnTo>
                  <a:pt x="238560" y="40766"/>
                </a:lnTo>
                <a:lnTo>
                  <a:pt x="238687" y="42290"/>
                </a:lnTo>
                <a:lnTo>
                  <a:pt x="239082" y="43179"/>
                </a:lnTo>
                <a:lnTo>
                  <a:pt x="239195" y="43434"/>
                </a:lnTo>
                <a:lnTo>
                  <a:pt x="240465" y="44703"/>
                </a:lnTo>
                <a:lnTo>
                  <a:pt x="241227" y="44957"/>
                </a:lnTo>
                <a:lnTo>
                  <a:pt x="242370" y="44703"/>
                </a:lnTo>
                <a:lnTo>
                  <a:pt x="243037" y="44703"/>
                </a:lnTo>
                <a:lnTo>
                  <a:pt x="244783" y="44068"/>
                </a:lnTo>
                <a:lnTo>
                  <a:pt x="246561" y="43179"/>
                </a:lnTo>
                <a:lnTo>
                  <a:pt x="269802" y="30352"/>
                </a:lnTo>
                <a:lnTo>
                  <a:pt x="298913" y="30352"/>
                </a:lnTo>
                <a:lnTo>
                  <a:pt x="298885" y="3810"/>
                </a:lnTo>
                <a:lnTo>
                  <a:pt x="298335" y="3048"/>
                </a:lnTo>
                <a:lnTo>
                  <a:pt x="298250" y="2920"/>
                </a:lnTo>
                <a:lnTo>
                  <a:pt x="297827" y="2666"/>
                </a:lnTo>
                <a:close/>
              </a:path>
              <a:path w="443229" h="149860">
                <a:moveTo>
                  <a:pt x="295837" y="2031"/>
                </a:moveTo>
                <a:lnTo>
                  <a:pt x="275644" y="2031"/>
                </a:lnTo>
                <a:lnTo>
                  <a:pt x="274628" y="2286"/>
                </a:lnTo>
                <a:lnTo>
                  <a:pt x="273866" y="2666"/>
                </a:lnTo>
                <a:lnTo>
                  <a:pt x="298059" y="2666"/>
                </a:lnTo>
                <a:lnTo>
                  <a:pt x="295837" y="2031"/>
                </a:lnTo>
                <a:close/>
              </a:path>
              <a:path w="443229" h="149860">
                <a:moveTo>
                  <a:pt x="275644" y="2031"/>
                </a:moveTo>
                <a:lnTo>
                  <a:pt x="275517" y="2031"/>
                </a:lnTo>
                <a:lnTo>
                  <a:pt x="274755" y="2286"/>
                </a:lnTo>
                <a:lnTo>
                  <a:pt x="274628" y="2286"/>
                </a:lnTo>
                <a:lnTo>
                  <a:pt x="275644" y="2031"/>
                </a:lnTo>
                <a:close/>
              </a:path>
              <a:path w="443229" h="149860">
                <a:moveTo>
                  <a:pt x="439093" y="124332"/>
                </a:moveTo>
                <a:lnTo>
                  <a:pt x="358067" y="124332"/>
                </a:lnTo>
                <a:lnTo>
                  <a:pt x="357432" y="124587"/>
                </a:lnTo>
                <a:lnTo>
                  <a:pt x="354638" y="130428"/>
                </a:lnTo>
                <a:lnTo>
                  <a:pt x="354384" y="131825"/>
                </a:lnTo>
                <a:lnTo>
                  <a:pt x="354384" y="139700"/>
                </a:lnTo>
                <a:lnTo>
                  <a:pt x="354892" y="142620"/>
                </a:lnTo>
                <a:lnTo>
                  <a:pt x="355146" y="143763"/>
                </a:lnTo>
                <a:lnTo>
                  <a:pt x="355654" y="144652"/>
                </a:lnTo>
                <a:lnTo>
                  <a:pt x="356035" y="145414"/>
                </a:lnTo>
                <a:lnTo>
                  <a:pt x="356543" y="146050"/>
                </a:lnTo>
                <a:lnTo>
                  <a:pt x="357559" y="146812"/>
                </a:lnTo>
                <a:lnTo>
                  <a:pt x="358067" y="147065"/>
                </a:lnTo>
                <a:lnTo>
                  <a:pt x="439093" y="147065"/>
                </a:lnTo>
                <a:lnTo>
                  <a:pt x="439601" y="146812"/>
                </a:lnTo>
                <a:lnTo>
                  <a:pt x="440109" y="146430"/>
                </a:lnTo>
                <a:lnTo>
                  <a:pt x="440744" y="146050"/>
                </a:lnTo>
                <a:lnTo>
                  <a:pt x="441125" y="145414"/>
                </a:lnTo>
                <a:lnTo>
                  <a:pt x="441506" y="144652"/>
                </a:lnTo>
                <a:lnTo>
                  <a:pt x="442014" y="143763"/>
                </a:lnTo>
                <a:lnTo>
                  <a:pt x="442268" y="142620"/>
                </a:lnTo>
                <a:lnTo>
                  <a:pt x="442776" y="139700"/>
                </a:lnTo>
                <a:lnTo>
                  <a:pt x="442776" y="131825"/>
                </a:lnTo>
                <a:lnTo>
                  <a:pt x="442522" y="130428"/>
                </a:lnTo>
                <a:lnTo>
                  <a:pt x="442395" y="129031"/>
                </a:lnTo>
                <a:lnTo>
                  <a:pt x="442141" y="127762"/>
                </a:lnTo>
                <a:lnTo>
                  <a:pt x="441633" y="126873"/>
                </a:lnTo>
                <a:lnTo>
                  <a:pt x="441252" y="125984"/>
                </a:lnTo>
                <a:lnTo>
                  <a:pt x="440744" y="125349"/>
                </a:lnTo>
                <a:lnTo>
                  <a:pt x="439728" y="124587"/>
                </a:lnTo>
                <a:lnTo>
                  <a:pt x="439093" y="124332"/>
                </a:lnTo>
                <a:close/>
              </a:path>
              <a:path w="443229" h="149860">
                <a:moveTo>
                  <a:pt x="414737" y="30352"/>
                </a:moveTo>
                <a:lnTo>
                  <a:pt x="385626" y="30352"/>
                </a:lnTo>
                <a:lnTo>
                  <a:pt x="385626" y="124332"/>
                </a:lnTo>
                <a:lnTo>
                  <a:pt x="414836" y="124332"/>
                </a:lnTo>
                <a:lnTo>
                  <a:pt x="414737" y="30352"/>
                </a:lnTo>
                <a:close/>
              </a:path>
              <a:path w="443229" h="149860">
                <a:moveTo>
                  <a:pt x="413651" y="2666"/>
                </a:moveTo>
                <a:lnTo>
                  <a:pt x="389436" y="2666"/>
                </a:lnTo>
                <a:lnTo>
                  <a:pt x="389055" y="3048"/>
                </a:lnTo>
                <a:lnTo>
                  <a:pt x="358067" y="23113"/>
                </a:lnTo>
                <a:lnTo>
                  <a:pt x="357178" y="23749"/>
                </a:lnTo>
                <a:lnTo>
                  <a:pt x="356416" y="24256"/>
                </a:lnTo>
                <a:lnTo>
                  <a:pt x="355400" y="25273"/>
                </a:lnTo>
                <a:lnTo>
                  <a:pt x="354638" y="26797"/>
                </a:lnTo>
                <a:lnTo>
                  <a:pt x="354384" y="27559"/>
                </a:lnTo>
                <a:lnTo>
                  <a:pt x="354130" y="28575"/>
                </a:lnTo>
                <a:lnTo>
                  <a:pt x="354130" y="39242"/>
                </a:lnTo>
                <a:lnTo>
                  <a:pt x="354384" y="40766"/>
                </a:lnTo>
                <a:lnTo>
                  <a:pt x="354511" y="42290"/>
                </a:lnTo>
                <a:lnTo>
                  <a:pt x="354906" y="43179"/>
                </a:lnTo>
                <a:lnTo>
                  <a:pt x="355019" y="43434"/>
                </a:lnTo>
                <a:lnTo>
                  <a:pt x="356289" y="44703"/>
                </a:lnTo>
                <a:lnTo>
                  <a:pt x="357051" y="44957"/>
                </a:lnTo>
                <a:lnTo>
                  <a:pt x="358194" y="44703"/>
                </a:lnTo>
                <a:lnTo>
                  <a:pt x="358861" y="44703"/>
                </a:lnTo>
                <a:lnTo>
                  <a:pt x="360607" y="44068"/>
                </a:lnTo>
                <a:lnTo>
                  <a:pt x="362385" y="43179"/>
                </a:lnTo>
                <a:lnTo>
                  <a:pt x="385626" y="30352"/>
                </a:lnTo>
                <a:lnTo>
                  <a:pt x="414737" y="30352"/>
                </a:lnTo>
                <a:lnTo>
                  <a:pt x="414709" y="3810"/>
                </a:lnTo>
                <a:lnTo>
                  <a:pt x="414159" y="3048"/>
                </a:lnTo>
                <a:lnTo>
                  <a:pt x="414074" y="2920"/>
                </a:lnTo>
                <a:lnTo>
                  <a:pt x="413651" y="2666"/>
                </a:lnTo>
                <a:close/>
              </a:path>
              <a:path w="443229" h="149860">
                <a:moveTo>
                  <a:pt x="411661" y="2031"/>
                </a:moveTo>
                <a:lnTo>
                  <a:pt x="391468" y="2031"/>
                </a:lnTo>
                <a:lnTo>
                  <a:pt x="390452" y="2286"/>
                </a:lnTo>
                <a:lnTo>
                  <a:pt x="389690" y="2666"/>
                </a:lnTo>
                <a:lnTo>
                  <a:pt x="413883" y="2666"/>
                </a:lnTo>
                <a:lnTo>
                  <a:pt x="411661" y="2031"/>
                </a:lnTo>
                <a:close/>
              </a:path>
              <a:path w="443229" h="149860">
                <a:moveTo>
                  <a:pt x="391468" y="2031"/>
                </a:moveTo>
                <a:lnTo>
                  <a:pt x="391341" y="2031"/>
                </a:lnTo>
                <a:lnTo>
                  <a:pt x="390579" y="2286"/>
                </a:lnTo>
                <a:lnTo>
                  <a:pt x="390452" y="2286"/>
                </a:lnTo>
                <a:lnTo>
                  <a:pt x="391468" y="20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3564763" y="3251961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E7E6E6"/>
                </a:solidFill>
                <a:latin typeface="Calibri"/>
                <a:cs typeface="Calibri"/>
              </a:rPr>
              <a:t>2011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54707" y="1674876"/>
            <a:ext cx="8140065" cy="3877945"/>
            <a:chOff x="1854707" y="1674876"/>
            <a:chExt cx="8140065" cy="3877945"/>
          </a:xfrm>
        </p:grpSpPr>
        <p:pic>
          <p:nvPicPr>
            <p:cNvPr id="27" name="object 2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422776" y="3508248"/>
              <a:ext cx="6350" cy="204406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854707" y="4162044"/>
              <a:ext cx="153924" cy="15392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346703" y="3398520"/>
              <a:ext cx="153924" cy="15392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97195" y="2810256"/>
              <a:ext cx="153924" cy="15392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757416" y="2260092"/>
              <a:ext cx="155448" cy="1539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38943" y="1674876"/>
              <a:ext cx="155448" cy="15392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8598154" y="2023617"/>
            <a:ext cx="1021715" cy="127254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84785" marR="5080" indent="-172720">
              <a:lnSpc>
                <a:spcPts val="1300"/>
              </a:lnSpc>
              <a:spcBef>
                <a:spcPts val="260"/>
              </a:spcBef>
              <a:buFont typeface="Arial"/>
              <a:buChar char="•"/>
              <a:tabLst>
                <a:tab pos="18478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Sample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room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 Italy</a:t>
            </a:r>
            <a:endParaRPr sz="1200">
              <a:latin typeface="Calibri"/>
              <a:cs typeface="Calibri"/>
            </a:endParaRPr>
          </a:p>
          <a:p>
            <a:pPr marL="184785" marR="17145" indent="-172720">
              <a:lnSpc>
                <a:spcPct val="90100"/>
              </a:lnSpc>
              <a:spcBef>
                <a:spcPts val="575"/>
              </a:spcBef>
              <a:buFont typeface="Arial"/>
              <a:buChar char="•"/>
              <a:tabLst>
                <a:tab pos="184785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Started Globalization project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@Italy</a:t>
            </a:r>
            <a:r>
              <a:rPr sz="12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&amp;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Cambodia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6994397" y="2381503"/>
            <a:ext cx="1200785" cy="143700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84785" marR="5080" indent="-172720">
              <a:lnSpc>
                <a:spcPts val="1300"/>
              </a:lnSpc>
              <a:spcBef>
                <a:spcPts val="260"/>
              </a:spcBef>
              <a:buFont typeface="Arial"/>
              <a:buChar char="•"/>
              <a:tabLst>
                <a:tab pos="184785" algn="l"/>
              </a:tabLst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Designer</a:t>
            </a:r>
            <a:r>
              <a:rPr sz="1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brands incubation</a:t>
            </a:r>
            <a:endParaRPr sz="1200">
              <a:latin typeface="Calibri"/>
              <a:cs typeface="Calibri"/>
            </a:endParaRPr>
          </a:p>
          <a:p>
            <a:pPr marL="184785" marR="100330" indent="-172720">
              <a:lnSpc>
                <a:spcPts val="1300"/>
              </a:lnSpc>
              <a:spcBef>
                <a:spcPts val="595"/>
              </a:spcBef>
              <a:buFont typeface="Arial"/>
              <a:buChar char="•"/>
              <a:tabLst>
                <a:tab pos="184785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Increased investment</a:t>
            </a:r>
            <a:r>
              <a:rPr sz="1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R&amp;D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intelligent manufacturing equipment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7023048" y="2078101"/>
            <a:ext cx="444551" cy="149606"/>
          </a:xfrm>
          <a:prstGeom prst="rect">
            <a:avLst/>
          </a:prstGeom>
        </p:spPr>
      </p:pic>
      <p:sp>
        <p:nvSpPr>
          <p:cNvPr id="36" name="object 36"/>
          <p:cNvSpPr txBox="1"/>
          <p:nvPr/>
        </p:nvSpPr>
        <p:spPr>
          <a:xfrm>
            <a:off x="6982714" y="1954148"/>
            <a:ext cx="488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E7E6E6"/>
                </a:solidFill>
                <a:latin typeface="Calibri"/>
                <a:cs typeface="Calibri"/>
              </a:rPr>
              <a:t>2019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97688" y="465962"/>
            <a:ext cx="10933430" cy="4030979"/>
            <a:chOff x="297688" y="465962"/>
            <a:chExt cx="10933430" cy="4030979"/>
          </a:xfrm>
        </p:grpSpPr>
        <p:pic>
          <p:nvPicPr>
            <p:cNvPr id="38" name="object 38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464169" y="2028443"/>
              <a:ext cx="6350" cy="2468372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389619" y="1894331"/>
              <a:ext cx="155448" cy="153923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97688" y="693673"/>
              <a:ext cx="10494645" cy="3212465"/>
            </a:xfrm>
            <a:custGeom>
              <a:avLst/>
              <a:gdLst/>
              <a:ahLst/>
              <a:cxnLst/>
              <a:rect l="l" t="t" r="r" b="b"/>
              <a:pathLst>
                <a:path w="10494645" h="3212465">
                  <a:moveTo>
                    <a:pt x="2765806" y="2363216"/>
                  </a:moveTo>
                  <a:lnTo>
                    <a:pt x="2662936" y="2307209"/>
                  </a:lnTo>
                  <a:lnTo>
                    <a:pt x="2674620" y="2346833"/>
                  </a:lnTo>
                  <a:lnTo>
                    <a:pt x="0" y="3132963"/>
                  </a:lnTo>
                  <a:lnTo>
                    <a:pt x="23342" y="3212465"/>
                  </a:lnTo>
                  <a:lnTo>
                    <a:pt x="2697988" y="2426335"/>
                  </a:lnTo>
                  <a:lnTo>
                    <a:pt x="2709672" y="2466086"/>
                  </a:lnTo>
                  <a:lnTo>
                    <a:pt x="2765806" y="2363216"/>
                  </a:lnTo>
                  <a:close/>
                </a:path>
                <a:path w="10494645" h="3212465">
                  <a:moveTo>
                    <a:pt x="7738110" y="889508"/>
                  </a:moveTo>
                  <a:lnTo>
                    <a:pt x="7622921" y="826770"/>
                  </a:lnTo>
                  <a:lnTo>
                    <a:pt x="7636002" y="871220"/>
                  </a:lnTo>
                  <a:lnTo>
                    <a:pt x="3167253" y="2184654"/>
                  </a:lnTo>
                  <a:lnTo>
                    <a:pt x="3193415" y="2273554"/>
                  </a:lnTo>
                  <a:lnTo>
                    <a:pt x="7662164" y="960120"/>
                  </a:lnTo>
                  <a:lnTo>
                    <a:pt x="7675245" y="1004570"/>
                  </a:lnTo>
                  <a:lnTo>
                    <a:pt x="7738110" y="889508"/>
                  </a:lnTo>
                  <a:close/>
                </a:path>
                <a:path w="10494645" h="3212465">
                  <a:moveTo>
                    <a:pt x="10494137" y="61087"/>
                  </a:moveTo>
                  <a:lnTo>
                    <a:pt x="10382250" y="0"/>
                  </a:lnTo>
                  <a:lnTo>
                    <a:pt x="10394950" y="43307"/>
                  </a:lnTo>
                  <a:lnTo>
                    <a:pt x="8180832" y="694055"/>
                  </a:lnTo>
                  <a:lnTo>
                    <a:pt x="8206232" y="780415"/>
                  </a:lnTo>
                  <a:lnTo>
                    <a:pt x="10420350" y="129667"/>
                  </a:lnTo>
                  <a:lnTo>
                    <a:pt x="10433050" y="172847"/>
                  </a:lnTo>
                  <a:lnTo>
                    <a:pt x="10494137" y="610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60070" y="2758567"/>
              <a:ext cx="2002840" cy="69189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3824859" y="1336468"/>
              <a:ext cx="3125850" cy="1045797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611695" y="465962"/>
              <a:ext cx="1608502" cy="556144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0127869" y="1297940"/>
              <a:ext cx="448690" cy="149606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0587736" y="1297939"/>
              <a:ext cx="643890" cy="149860"/>
            </a:xfrm>
            <a:custGeom>
              <a:avLst/>
              <a:gdLst/>
              <a:ahLst/>
              <a:cxnLst/>
              <a:rect l="l" t="t" r="r" b="b"/>
              <a:pathLst>
                <a:path w="643890" h="149859">
                  <a:moveTo>
                    <a:pt x="56896" y="88773"/>
                  </a:moveTo>
                  <a:lnTo>
                    <a:pt x="52578" y="79502"/>
                  </a:lnTo>
                  <a:lnTo>
                    <a:pt x="3429" y="79502"/>
                  </a:lnTo>
                  <a:lnTo>
                    <a:pt x="2032" y="80391"/>
                  </a:lnTo>
                  <a:lnTo>
                    <a:pt x="381" y="83820"/>
                  </a:lnTo>
                  <a:lnTo>
                    <a:pt x="0" y="86741"/>
                  </a:lnTo>
                  <a:lnTo>
                    <a:pt x="0" y="95123"/>
                  </a:lnTo>
                  <a:lnTo>
                    <a:pt x="381" y="98171"/>
                  </a:lnTo>
                  <a:lnTo>
                    <a:pt x="1270" y="99822"/>
                  </a:lnTo>
                  <a:lnTo>
                    <a:pt x="2032" y="101600"/>
                  </a:lnTo>
                  <a:lnTo>
                    <a:pt x="3429" y="102489"/>
                  </a:lnTo>
                  <a:lnTo>
                    <a:pt x="53467" y="102489"/>
                  </a:lnTo>
                  <a:lnTo>
                    <a:pt x="54864" y="101600"/>
                  </a:lnTo>
                  <a:lnTo>
                    <a:pt x="56388" y="98171"/>
                  </a:lnTo>
                  <a:lnTo>
                    <a:pt x="56896" y="95250"/>
                  </a:lnTo>
                  <a:lnTo>
                    <a:pt x="56896" y="90932"/>
                  </a:lnTo>
                  <a:lnTo>
                    <a:pt x="56896" y="88773"/>
                  </a:lnTo>
                  <a:close/>
                </a:path>
                <a:path w="643890" h="149859">
                  <a:moveTo>
                    <a:pt x="170180" y="131191"/>
                  </a:moveTo>
                  <a:lnTo>
                    <a:pt x="169710" y="128397"/>
                  </a:lnTo>
                  <a:lnTo>
                    <a:pt x="169418" y="126873"/>
                  </a:lnTo>
                  <a:lnTo>
                    <a:pt x="168910" y="125984"/>
                  </a:lnTo>
                  <a:lnTo>
                    <a:pt x="168529" y="125095"/>
                  </a:lnTo>
                  <a:lnTo>
                    <a:pt x="167894" y="124333"/>
                  </a:lnTo>
                  <a:lnTo>
                    <a:pt x="167259" y="123952"/>
                  </a:lnTo>
                  <a:lnTo>
                    <a:pt x="166624" y="123444"/>
                  </a:lnTo>
                  <a:lnTo>
                    <a:pt x="165989" y="123190"/>
                  </a:lnTo>
                  <a:lnTo>
                    <a:pt x="108331" y="123190"/>
                  </a:lnTo>
                  <a:lnTo>
                    <a:pt x="131216" y="99822"/>
                  </a:lnTo>
                  <a:lnTo>
                    <a:pt x="157480" y="66421"/>
                  </a:lnTo>
                  <a:lnTo>
                    <a:pt x="160401" y="61087"/>
                  </a:lnTo>
                  <a:lnTo>
                    <a:pt x="162179" y="56261"/>
                  </a:lnTo>
                  <a:lnTo>
                    <a:pt x="163957" y="47117"/>
                  </a:lnTo>
                  <a:lnTo>
                    <a:pt x="164465" y="42545"/>
                  </a:lnTo>
                  <a:lnTo>
                    <a:pt x="164388" y="32131"/>
                  </a:lnTo>
                  <a:lnTo>
                    <a:pt x="163880" y="29210"/>
                  </a:lnTo>
                  <a:lnTo>
                    <a:pt x="163766" y="28575"/>
                  </a:lnTo>
                  <a:lnTo>
                    <a:pt x="163703" y="28194"/>
                  </a:lnTo>
                  <a:lnTo>
                    <a:pt x="163639" y="27813"/>
                  </a:lnTo>
                  <a:lnTo>
                    <a:pt x="163576" y="27432"/>
                  </a:lnTo>
                  <a:lnTo>
                    <a:pt x="163144" y="26416"/>
                  </a:lnTo>
                  <a:lnTo>
                    <a:pt x="161671" y="22860"/>
                  </a:lnTo>
                  <a:lnTo>
                    <a:pt x="159981" y="18415"/>
                  </a:lnTo>
                  <a:lnTo>
                    <a:pt x="159893" y="18161"/>
                  </a:lnTo>
                  <a:lnTo>
                    <a:pt x="157099" y="14224"/>
                  </a:lnTo>
                  <a:lnTo>
                    <a:pt x="149733" y="7366"/>
                  </a:lnTo>
                  <a:lnTo>
                    <a:pt x="145034" y="4699"/>
                  </a:lnTo>
                  <a:lnTo>
                    <a:pt x="139446" y="2921"/>
                  </a:lnTo>
                  <a:lnTo>
                    <a:pt x="133731" y="1016"/>
                  </a:lnTo>
                  <a:lnTo>
                    <a:pt x="127254" y="0"/>
                  </a:lnTo>
                  <a:lnTo>
                    <a:pt x="114935" y="0"/>
                  </a:lnTo>
                  <a:lnTo>
                    <a:pt x="110363" y="508"/>
                  </a:lnTo>
                  <a:lnTo>
                    <a:pt x="101600" y="2286"/>
                  </a:lnTo>
                  <a:lnTo>
                    <a:pt x="97536" y="3302"/>
                  </a:lnTo>
                  <a:lnTo>
                    <a:pt x="93853" y="4699"/>
                  </a:lnTo>
                  <a:lnTo>
                    <a:pt x="90297" y="5969"/>
                  </a:lnTo>
                  <a:lnTo>
                    <a:pt x="87007" y="7366"/>
                  </a:lnTo>
                  <a:lnTo>
                    <a:pt x="82169" y="10033"/>
                  </a:lnTo>
                  <a:lnTo>
                    <a:pt x="80518" y="11176"/>
                  </a:lnTo>
                  <a:lnTo>
                    <a:pt x="79629" y="12065"/>
                  </a:lnTo>
                  <a:lnTo>
                    <a:pt x="78613" y="12954"/>
                  </a:lnTo>
                  <a:lnTo>
                    <a:pt x="77978" y="13716"/>
                  </a:lnTo>
                  <a:lnTo>
                    <a:pt x="77216" y="14986"/>
                  </a:lnTo>
                  <a:lnTo>
                    <a:pt x="76962" y="15748"/>
                  </a:lnTo>
                  <a:lnTo>
                    <a:pt x="76708" y="16637"/>
                  </a:lnTo>
                  <a:lnTo>
                    <a:pt x="76454" y="17399"/>
                  </a:lnTo>
                  <a:lnTo>
                    <a:pt x="76339" y="30480"/>
                  </a:lnTo>
                  <a:lnTo>
                    <a:pt x="76581" y="32131"/>
                  </a:lnTo>
                  <a:lnTo>
                    <a:pt x="76708" y="33528"/>
                  </a:lnTo>
                  <a:lnTo>
                    <a:pt x="77089" y="34544"/>
                  </a:lnTo>
                  <a:lnTo>
                    <a:pt x="77279" y="35306"/>
                  </a:lnTo>
                  <a:lnTo>
                    <a:pt x="77406" y="35687"/>
                  </a:lnTo>
                  <a:lnTo>
                    <a:pt x="77724" y="36322"/>
                  </a:lnTo>
                  <a:lnTo>
                    <a:pt x="78232" y="36703"/>
                  </a:lnTo>
                  <a:lnTo>
                    <a:pt x="78740" y="37211"/>
                  </a:lnTo>
                  <a:lnTo>
                    <a:pt x="79248" y="37465"/>
                  </a:lnTo>
                  <a:lnTo>
                    <a:pt x="80899" y="37465"/>
                  </a:lnTo>
                  <a:lnTo>
                    <a:pt x="82296" y="36830"/>
                  </a:lnTo>
                  <a:lnTo>
                    <a:pt x="83947" y="35687"/>
                  </a:lnTo>
                  <a:lnTo>
                    <a:pt x="85725" y="34544"/>
                  </a:lnTo>
                  <a:lnTo>
                    <a:pt x="87452" y="33528"/>
                  </a:lnTo>
                  <a:lnTo>
                    <a:pt x="92964" y="30480"/>
                  </a:lnTo>
                  <a:lnTo>
                    <a:pt x="95885" y="29210"/>
                  </a:lnTo>
                  <a:lnTo>
                    <a:pt x="99314" y="28194"/>
                  </a:lnTo>
                  <a:lnTo>
                    <a:pt x="102743" y="27051"/>
                  </a:lnTo>
                  <a:lnTo>
                    <a:pt x="106553" y="26416"/>
                  </a:lnTo>
                  <a:lnTo>
                    <a:pt x="114173" y="26416"/>
                  </a:lnTo>
                  <a:lnTo>
                    <a:pt x="117500" y="27051"/>
                  </a:lnTo>
                  <a:lnTo>
                    <a:pt x="117157" y="27051"/>
                  </a:lnTo>
                  <a:lnTo>
                    <a:pt x="119126" y="27813"/>
                  </a:lnTo>
                  <a:lnTo>
                    <a:pt x="129540" y="42037"/>
                  </a:lnTo>
                  <a:lnTo>
                    <a:pt x="129540" y="47117"/>
                  </a:lnTo>
                  <a:lnTo>
                    <a:pt x="110871" y="83439"/>
                  </a:lnTo>
                  <a:lnTo>
                    <a:pt x="105791" y="88773"/>
                  </a:lnTo>
                  <a:lnTo>
                    <a:pt x="80899" y="115443"/>
                  </a:lnTo>
                  <a:lnTo>
                    <a:pt x="73698" y="128143"/>
                  </a:lnTo>
                  <a:lnTo>
                    <a:pt x="73660" y="128397"/>
                  </a:lnTo>
                  <a:lnTo>
                    <a:pt x="73533" y="139446"/>
                  </a:lnTo>
                  <a:lnTo>
                    <a:pt x="73787" y="140589"/>
                  </a:lnTo>
                  <a:lnTo>
                    <a:pt x="73914" y="141097"/>
                  </a:lnTo>
                  <a:lnTo>
                    <a:pt x="74066" y="142113"/>
                  </a:lnTo>
                  <a:lnTo>
                    <a:pt x="76796" y="146050"/>
                  </a:lnTo>
                  <a:lnTo>
                    <a:pt x="76060" y="146050"/>
                  </a:lnTo>
                  <a:lnTo>
                    <a:pt x="77203" y="146304"/>
                  </a:lnTo>
                  <a:lnTo>
                    <a:pt x="78359" y="146558"/>
                  </a:lnTo>
                  <a:lnTo>
                    <a:pt x="81026" y="147066"/>
                  </a:lnTo>
                  <a:lnTo>
                    <a:pt x="166370" y="147066"/>
                  </a:lnTo>
                  <a:lnTo>
                    <a:pt x="167132" y="146812"/>
                  </a:lnTo>
                  <a:lnTo>
                    <a:pt x="167462" y="146558"/>
                  </a:lnTo>
                  <a:lnTo>
                    <a:pt x="168275" y="146050"/>
                  </a:lnTo>
                  <a:lnTo>
                    <a:pt x="168783" y="145288"/>
                  </a:lnTo>
                  <a:lnTo>
                    <a:pt x="169164" y="144399"/>
                  </a:lnTo>
                  <a:lnTo>
                    <a:pt x="169545" y="143383"/>
                  </a:lnTo>
                  <a:lnTo>
                    <a:pt x="169672" y="142748"/>
                  </a:lnTo>
                  <a:lnTo>
                    <a:pt x="169799" y="142113"/>
                  </a:lnTo>
                  <a:lnTo>
                    <a:pt x="169926" y="140589"/>
                  </a:lnTo>
                  <a:lnTo>
                    <a:pt x="170116" y="139446"/>
                  </a:lnTo>
                  <a:lnTo>
                    <a:pt x="170180" y="131191"/>
                  </a:lnTo>
                  <a:close/>
                </a:path>
                <a:path w="643890" h="149859">
                  <a:moveTo>
                    <a:pt x="288886" y="65532"/>
                  </a:moveTo>
                  <a:lnTo>
                    <a:pt x="288544" y="58953"/>
                  </a:lnTo>
                  <a:lnTo>
                    <a:pt x="288480" y="57721"/>
                  </a:lnTo>
                  <a:lnTo>
                    <a:pt x="287959" y="52324"/>
                  </a:lnTo>
                  <a:lnTo>
                    <a:pt x="287870" y="51371"/>
                  </a:lnTo>
                  <a:lnTo>
                    <a:pt x="287756" y="50152"/>
                  </a:lnTo>
                  <a:lnTo>
                    <a:pt x="286918" y="44196"/>
                  </a:lnTo>
                  <a:lnTo>
                    <a:pt x="286880" y="43942"/>
                  </a:lnTo>
                  <a:lnTo>
                    <a:pt x="286766" y="43053"/>
                  </a:lnTo>
                  <a:lnTo>
                    <a:pt x="285242" y="33909"/>
                  </a:lnTo>
                  <a:lnTo>
                    <a:pt x="282575" y="26035"/>
                  </a:lnTo>
                  <a:lnTo>
                    <a:pt x="280949" y="23241"/>
                  </a:lnTo>
                  <a:lnTo>
                    <a:pt x="278892" y="19685"/>
                  </a:lnTo>
                  <a:lnTo>
                    <a:pt x="275082" y="13335"/>
                  </a:lnTo>
                  <a:lnTo>
                    <a:pt x="269875" y="8509"/>
                  </a:lnTo>
                  <a:lnTo>
                    <a:pt x="259245" y="2895"/>
                  </a:lnTo>
                  <a:lnTo>
                    <a:pt x="259245" y="88011"/>
                  </a:lnTo>
                  <a:lnTo>
                    <a:pt x="259105" y="90678"/>
                  </a:lnTo>
                  <a:lnTo>
                    <a:pt x="258699" y="95885"/>
                  </a:lnTo>
                  <a:lnTo>
                    <a:pt x="258470" y="98298"/>
                  </a:lnTo>
                  <a:lnTo>
                    <a:pt x="258368" y="99466"/>
                  </a:lnTo>
                  <a:lnTo>
                    <a:pt x="258318" y="100076"/>
                  </a:lnTo>
                  <a:lnTo>
                    <a:pt x="257556" y="103886"/>
                  </a:lnTo>
                  <a:lnTo>
                    <a:pt x="256921" y="107569"/>
                  </a:lnTo>
                  <a:lnTo>
                    <a:pt x="244729" y="124841"/>
                  </a:lnTo>
                  <a:lnTo>
                    <a:pt x="242570" y="125857"/>
                  </a:lnTo>
                  <a:lnTo>
                    <a:pt x="240030" y="126238"/>
                  </a:lnTo>
                  <a:lnTo>
                    <a:pt x="233172" y="126238"/>
                  </a:lnTo>
                  <a:lnTo>
                    <a:pt x="229870" y="125476"/>
                  </a:lnTo>
                  <a:lnTo>
                    <a:pt x="227406" y="123952"/>
                  </a:lnTo>
                  <a:lnTo>
                    <a:pt x="224409" y="122301"/>
                  </a:lnTo>
                  <a:lnTo>
                    <a:pt x="215442" y="83845"/>
                  </a:lnTo>
                  <a:lnTo>
                    <a:pt x="215265" y="65532"/>
                  </a:lnTo>
                  <a:lnTo>
                    <a:pt x="215595" y="58953"/>
                  </a:lnTo>
                  <a:lnTo>
                    <a:pt x="226695" y="26416"/>
                  </a:lnTo>
                  <a:lnTo>
                    <a:pt x="229489" y="24257"/>
                  </a:lnTo>
                  <a:lnTo>
                    <a:pt x="233172" y="23241"/>
                  </a:lnTo>
                  <a:lnTo>
                    <a:pt x="240030" y="23241"/>
                  </a:lnTo>
                  <a:lnTo>
                    <a:pt x="250063" y="27686"/>
                  </a:lnTo>
                  <a:lnTo>
                    <a:pt x="251714" y="29210"/>
                  </a:lnTo>
                  <a:lnTo>
                    <a:pt x="252996" y="31216"/>
                  </a:lnTo>
                  <a:lnTo>
                    <a:pt x="253111" y="31369"/>
                  </a:lnTo>
                  <a:lnTo>
                    <a:pt x="255397" y="36703"/>
                  </a:lnTo>
                  <a:lnTo>
                    <a:pt x="256286" y="40005"/>
                  </a:lnTo>
                  <a:lnTo>
                    <a:pt x="257175" y="43942"/>
                  </a:lnTo>
                  <a:lnTo>
                    <a:pt x="257937" y="47752"/>
                  </a:lnTo>
                  <a:lnTo>
                    <a:pt x="258330" y="51371"/>
                  </a:lnTo>
                  <a:lnTo>
                    <a:pt x="258445" y="52324"/>
                  </a:lnTo>
                  <a:lnTo>
                    <a:pt x="259207" y="62865"/>
                  </a:lnTo>
                  <a:lnTo>
                    <a:pt x="259245" y="88011"/>
                  </a:lnTo>
                  <a:lnTo>
                    <a:pt x="259245" y="2895"/>
                  </a:lnTo>
                  <a:lnTo>
                    <a:pt x="257149" y="1778"/>
                  </a:lnTo>
                  <a:lnTo>
                    <a:pt x="257543" y="1778"/>
                  </a:lnTo>
                  <a:lnTo>
                    <a:pt x="248666" y="0"/>
                  </a:lnTo>
                  <a:lnTo>
                    <a:pt x="229108" y="0"/>
                  </a:lnTo>
                  <a:lnTo>
                    <a:pt x="220853" y="1778"/>
                  </a:lnTo>
                  <a:lnTo>
                    <a:pt x="192303" y="31216"/>
                  </a:lnTo>
                  <a:lnTo>
                    <a:pt x="185940" y="83845"/>
                  </a:lnTo>
                  <a:lnTo>
                    <a:pt x="186296" y="90678"/>
                  </a:lnTo>
                  <a:lnTo>
                    <a:pt x="186372" y="91884"/>
                  </a:lnTo>
                  <a:lnTo>
                    <a:pt x="186969" y="98298"/>
                  </a:lnTo>
                  <a:lnTo>
                    <a:pt x="187083" y="99466"/>
                  </a:lnTo>
                  <a:lnTo>
                    <a:pt x="187934" y="105537"/>
                  </a:lnTo>
                  <a:lnTo>
                    <a:pt x="188023" y="106172"/>
                  </a:lnTo>
                  <a:lnTo>
                    <a:pt x="204978" y="141097"/>
                  </a:lnTo>
                  <a:lnTo>
                    <a:pt x="226060" y="149606"/>
                  </a:lnTo>
                  <a:lnTo>
                    <a:pt x="245745" y="149606"/>
                  </a:lnTo>
                  <a:lnTo>
                    <a:pt x="278828" y="126238"/>
                  </a:lnTo>
                  <a:lnTo>
                    <a:pt x="280035" y="124104"/>
                  </a:lnTo>
                  <a:lnTo>
                    <a:pt x="288251" y="91186"/>
                  </a:lnTo>
                  <a:lnTo>
                    <a:pt x="288315" y="90678"/>
                  </a:lnTo>
                  <a:lnTo>
                    <a:pt x="288785" y="83845"/>
                  </a:lnTo>
                  <a:lnTo>
                    <a:pt x="288886" y="65532"/>
                  </a:lnTo>
                  <a:close/>
                </a:path>
                <a:path w="643890" h="149859">
                  <a:moveTo>
                    <a:pt x="401828" y="131191"/>
                  </a:moveTo>
                  <a:lnTo>
                    <a:pt x="401358" y="128397"/>
                  </a:lnTo>
                  <a:lnTo>
                    <a:pt x="401066" y="126873"/>
                  </a:lnTo>
                  <a:lnTo>
                    <a:pt x="400558" y="125984"/>
                  </a:lnTo>
                  <a:lnTo>
                    <a:pt x="400177" y="125095"/>
                  </a:lnTo>
                  <a:lnTo>
                    <a:pt x="399542" y="124333"/>
                  </a:lnTo>
                  <a:lnTo>
                    <a:pt x="398907" y="123952"/>
                  </a:lnTo>
                  <a:lnTo>
                    <a:pt x="398272" y="123444"/>
                  </a:lnTo>
                  <a:lnTo>
                    <a:pt x="397637" y="123190"/>
                  </a:lnTo>
                  <a:lnTo>
                    <a:pt x="339979" y="123190"/>
                  </a:lnTo>
                  <a:lnTo>
                    <a:pt x="362864" y="99822"/>
                  </a:lnTo>
                  <a:lnTo>
                    <a:pt x="389128" y="66421"/>
                  </a:lnTo>
                  <a:lnTo>
                    <a:pt x="392049" y="61087"/>
                  </a:lnTo>
                  <a:lnTo>
                    <a:pt x="393827" y="56261"/>
                  </a:lnTo>
                  <a:lnTo>
                    <a:pt x="395605" y="47117"/>
                  </a:lnTo>
                  <a:lnTo>
                    <a:pt x="396113" y="42545"/>
                  </a:lnTo>
                  <a:lnTo>
                    <a:pt x="396036" y="32131"/>
                  </a:lnTo>
                  <a:lnTo>
                    <a:pt x="395528" y="29210"/>
                  </a:lnTo>
                  <a:lnTo>
                    <a:pt x="395465" y="28829"/>
                  </a:lnTo>
                  <a:lnTo>
                    <a:pt x="395351" y="28194"/>
                  </a:lnTo>
                  <a:lnTo>
                    <a:pt x="395287" y="27813"/>
                  </a:lnTo>
                  <a:lnTo>
                    <a:pt x="395224" y="27432"/>
                  </a:lnTo>
                  <a:lnTo>
                    <a:pt x="394792" y="26416"/>
                  </a:lnTo>
                  <a:lnTo>
                    <a:pt x="393319" y="22860"/>
                  </a:lnTo>
                  <a:lnTo>
                    <a:pt x="391629" y="18415"/>
                  </a:lnTo>
                  <a:lnTo>
                    <a:pt x="391541" y="18161"/>
                  </a:lnTo>
                  <a:lnTo>
                    <a:pt x="388747" y="14224"/>
                  </a:lnTo>
                  <a:lnTo>
                    <a:pt x="381381" y="7366"/>
                  </a:lnTo>
                  <a:lnTo>
                    <a:pt x="376682" y="4699"/>
                  </a:lnTo>
                  <a:lnTo>
                    <a:pt x="371094" y="2921"/>
                  </a:lnTo>
                  <a:lnTo>
                    <a:pt x="365379" y="1016"/>
                  </a:lnTo>
                  <a:lnTo>
                    <a:pt x="358902" y="0"/>
                  </a:lnTo>
                  <a:lnTo>
                    <a:pt x="346583" y="0"/>
                  </a:lnTo>
                  <a:lnTo>
                    <a:pt x="342011" y="508"/>
                  </a:lnTo>
                  <a:lnTo>
                    <a:pt x="333248" y="2286"/>
                  </a:lnTo>
                  <a:lnTo>
                    <a:pt x="329184" y="3302"/>
                  </a:lnTo>
                  <a:lnTo>
                    <a:pt x="325501" y="4699"/>
                  </a:lnTo>
                  <a:lnTo>
                    <a:pt x="321945" y="5969"/>
                  </a:lnTo>
                  <a:lnTo>
                    <a:pt x="318655" y="7366"/>
                  </a:lnTo>
                  <a:lnTo>
                    <a:pt x="313817" y="10033"/>
                  </a:lnTo>
                  <a:lnTo>
                    <a:pt x="312166" y="11176"/>
                  </a:lnTo>
                  <a:lnTo>
                    <a:pt x="311277" y="12065"/>
                  </a:lnTo>
                  <a:lnTo>
                    <a:pt x="310261" y="12954"/>
                  </a:lnTo>
                  <a:lnTo>
                    <a:pt x="309626" y="13716"/>
                  </a:lnTo>
                  <a:lnTo>
                    <a:pt x="308864" y="14986"/>
                  </a:lnTo>
                  <a:lnTo>
                    <a:pt x="308610" y="15748"/>
                  </a:lnTo>
                  <a:lnTo>
                    <a:pt x="308356" y="16637"/>
                  </a:lnTo>
                  <a:lnTo>
                    <a:pt x="308102" y="17399"/>
                  </a:lnTo>
                  <a:lnTo>
                    <a:pt x="307987" y="30480"/>
                  </a:lnTo>
                  <a:lnTo>
                    <a:pt x="308229" y="32131"/>
                  </a:lnTo>
                  <a:lnTo>
                    <a:pt x="308356" y="33528"/>
                  </a:lnTo>
                  <a:lnTo>
                    <a:pt x="308737" y="34544"/>
                  </a:lnTo>
                  <a:lnTo>
                    <a:pt x="308927" y="35306"/>
                  </a:lnTo>
                  <a:lnTo>
                    <a:pt x="309054" y="35687"/>
                  </a:lnTo>
                  <a:lnTo>
                    <a:pt x="309372" y="36322"/>
                  </a:lnTo>
                  <a:lnTo>
                    <a:pt x="309880" y="36703"/>
                  </a:lnTo>
                  <a:lnTo>
                    <a:pt x="310388" y="37211"/>
                  </a:lnTo>
                  <a:lnTo>
                    <a:pt x="310896" y="37465"/>
                  </a:lnTo>
                  <a:lnTo>
                    <a:pt x="312547" y="37465"/>
                  </a:lnTo>
                  <a:lnTo>
                    <a:pt x="313944" y="36830"/>
                  </a:lnTo>
                  <a:lnTo>
                    <a:pt x="315595" y="35687"/>
                  </a:lnTo>
                  <a:lnTo>
                    <a:pt x="317373" y="34544"/>
                  </a:lnTo>
                  <a:lnTo>
                    <a:pt x="319100" y="33528"/>
                  </a:lnTo>
                  <a:lnTo>
                    <a:pt x="324612" y="30480"/>
                  </a:lnTo>
                  <a:lnTo>
                    <a:pt x="327533" y="29210"/>
                  </a:lnTo>
                  <a:lnTo>
                    <a:pt x="330962" y="28194"/>
                  </a:lnTo>
                  <a:lnTo>
                    <a:pt x="334391" y="27051"/>
                  </a:lnTo>
                  <a:lnTo>
                    <a:pt x="338201" y="26416"/>
                  </a:lnTo>
                  <a:lnTo>
                    <a:pt x="345821" y="26416"/>
                  </a:lnTo>
                  <a:lnTo>
                    <a:pt x="349148" y="27051"/>
                  </a:lnTo>
                  <a:lnTo>
                    <a:pt x="348805" y="27051"/>
                  </a:lnTo>
                  <a:lnTo>
                    <a:pt x="350774" y="27813"/>
                  </a:lnTo>
                  <a:lnTo>
                    <a:pt x="361188" y="42037"/>
                  </a:lnTo>
                  <a:lnTo>
                    <a:pt x="361188" y="47117"/>
                  </a:lnTo>
                  <a:lnTo>
                    <a:pt x="342519" y="83439"/>
                  </a:lnTo>
                  <a:lnTo>
                    <a:pt x="337439" y="88773"/>
                  </a:lnTo>
                  <a:lnTo>
                    <a:pt x="312547" y="115443"/>
                  </a:lnTo>
                  <a:lnTo>
                    <a:pt x="305346" y="128143"/>
                  </a:lnTo>
                  <a:lnTo>
                    <a:pt x="305308" y="128397"/>
                  </a:lnTo>
                  <a:lnTo>
                    <a:pt x="305181" y="139446"/>
                  </a:lnTo>
                  <a:lnTo>
                    <a:pt x="305435" y="140589"/>
                  </a:lnTo>
                  <a:lnTo>
                    <a:pt x="305562" y="141097"/>
                  </a:lnTo>
                  <a:lnTo>
                    <a:pt x="305714" y="142113"/>
                  </a:lnTo>
                  <a:lnTo>
                    <a:pt x="308444" y="146050"/>
                  </a:lnTo>
                  <a:lnTo>
                    <a:pt x="307708" y="146050"/>
                  </a:lnTo>
                  <a:lnTo>
                    <a:pt x="308851" y="146304"/>
                  </a:lnTo>
                  <a:lnTo>
                    <a:pt x="310007" y="146558"/>
                  </a:lnTo>
                  <a:lnTo>
                    <a:pt x="312674" y="147066"/>
                  </a:lnTo>
                  <a:lnTo>
                    <a:pt x="398018" y="147066"/>
                  </a:lnTo>
                  <a:lnTo>
                    <a:pt x="398780" y="146812"/>
                  </a:lnTo>
                  <a:lnTo>
                    <a:pt x="399110" y="146558"/>
                  </a:lnTo>
                  <a:lnTo>
                    <a:pt x="399923" y="146050"/>
                  </a:lnTo>
                  <a:lnTo>
                    <a:pt x="400431" y="145288"/>
                  </a:lnTo>
                  <a:lnTo>
                    <a:pt x="400812" y="144399"/>
                  </a:lnTo>
                  <a:lnTo>
                    <a:pt x="401193" y="143383"/>
                  </a:lnTo>
                  <a:lnTo>
                    <a:pt x="401320" y="142748"/>
                  </a:lnTo>
                  <a:lnTo>
                    <a:pt x="401447" y="142113"/>
                  </a:lnTo>
                  <a:lnTo>
                    <a:pt x="401574" y="140589"/>
                  </a:lnTo>
                  <a:lnTo>
                    <a:pt x="401764" y="139446"/>
                  </a:lnTo>
                  <a:lnTo>
                    <a:pt x="401828" y="131191"/>
                  </a:lnTo>
                  <a:close/>
                </a:path>
                <a:path w="643890" h="149859">
                  <a:moveTo>
                    <a:pt x="516382" y="107950"/>
                  </a:moveTo>
                  <a:lnTo>
                    <a:pt x="516318" y="92837"/>
                  </a:lnTo>
                  <a:lnTo>
                    <a:pt x="515442" y="87630"/>
                  </a:lnTo>
                  <a:lnTo>
                    <a:pt x="515366" y="87122"/>
                  </a:lnTo>
                  <a:lnTo>
                    <a:pt x="512572" y="80391"/>
                  </a:lnTo>
                  <a:lnTo>
                    <a:pt x="512457" y="80137"/>
                  </a:lnTo>
                  <a:lnTo>
                    <a:pt x="512356" y="79883"/>
                  </a:lnTo>
                  <a:lnTo>
                    <a:pt x="511048" y="76708"/>
                  </a:lnTo>
                  <a:lnTo>
                    <a:pt x="507873" y="72263"/>
                  </a:lnTo>
                  <a:lnTo>
                    <a:pt x="503682" y="68707"/>
                  </a:lnTo>
                  <a:lnTo>
                    <a:pt x="499618" y="65151"/>
                  </a:lnTo>
                  <a:lnTo>
                    <a:pt x="494538" y="62484"/>
                  </a:lnTo>
                  <a:lnTo>
                    <a:pt x="488442" y="60706"/>
                  </a:lnTo>
                  <a:lnTo>
                    <a:pt x="482346" y="58801"/>
                  </a:lnTo>
                  <a:lnTo>
                    <a:pt x="477443" y="58166"/>
                  </a:lnTo>
                  <a:lnTo>
                    <a:pt x="456946" y="58166"/>
                  </a:lnTo>
                  <a:lnTo>
                    <a:pt x="454406" y="58293"/>
                  </a:lnTo>
                  <a:lnTo>
                    <a:pt x="451739" y="58674"/>
                  </a:lnTo>
                  <a:lnTo>
                    <a:pt x="451739" y="27686"/>
                  </a:lnTo>
                  <a:lnTo>
                    <a:pt x="504571" y="27686"/>
                  </a:lnTo>
                  <a:lnTo>
                    <a:pt x="505714" y="26670"/>
                  </a:lnTo>
                  <a:lnTo>
                    <a:pt x="506476" y="24638"/>
                  </a:lnTo>
                  <a:lnTo>
                    <a:pt x="507238" y="22733"/>
                  </a:lnTo>
                  <a:lnTo>
                    <a:pt x="507746" y="19431"/>
                  </a:lnTo>
                  <a:lnTo>
                    <a:pt x="507619" y="10795"/>
                  </a:lnTo>
                  <a:lnTo>
                    <a:pt x="507365" y="9271"/>
                  </a:lnTo>
                  <a:lnTo>
                    <a:pt x="507238" y="7620"/>
                  </a:lnTo>
                  <a:lnTo>
                    <a:pt x="506984" y="6350"/>
                  </a:lnTo>
                  <a:lnTo>
                    <a:pt x="506476" y="5334"/>
                  </a:lnTo>
                  <a:lnTo>
                    <a:pt x="506145" y="4572"/>
                  </a:lnTo>
                  <a:lnTo>
                    <a:pt x="505587" y="3683"/>
                  </a:lnTo>
                  <a:lnTo>
                    <a:pt x="504952" y="3302"/>
                  </a:lnTo>
                  <a:lnTo>
                    <a:pt x="504444" y="2794"/>
                  </a:lnTo>
                  <a:lnTo>
                    <a:pt x="503809" y="2540"/>
                  </a:lnTo>
                  <a:lnTo>
                    <a:pt x="432181" y="2540"/>
                  </a:lnTo>
                  <a:lnTo>
                    <a:pt x="429895" y="3302"/>
                  </a:lnTo>
                  <a:lnTo>
                    <a:pt x="430161" y="3302"/>
                  </a:lnTo>
                  <a:lnTo>
                    <a:pt x="429133" y="4572"/>
                  </a:lnTo>
                  <a:lnTo>
                    <a:pt x="427990" y="5842"/>
                  </a:lnTo>
                  <a:lnTo>
                    <a:pt x="427570" y="7620"/>
                  </a:lnTo>
                  <a:lnTo>
                    <a:pt x="427494" y="76708"/>
                  </a:lnTo>
                  <a:lnTo>
                    <a:pt x="427863" y="78613"/>
                  </a:lnTo>
                  <a:lnTo>
                    <a:pt x="428879" y="79629"/>
                  </a:lnTo>
                  <a:lnTo>
                    <a:pt x="429768" y="80772"/>
                  </a:lnTo>
                  <a:lnTo>
                    <a:pt x="431673" y="81407"/>
                  </a:lnTo>
                  <a:lnTo>
                    <a:pt x="434975" y="81407"/>
                  </a:lnTo>
                  <a:lnTo>
                    <a:pt x="439928" y="81026"/>
                  </a:lnTo>
                  <a:lnTo>
                    <a:pt x="442290" y="80772"/>
                  </a:lnTo>
                  <a:lnTo>
                    <a:pt x="442595" y="80772"/>
                  </a:lnTo>
                  <a:lnTo>
                    <a:pt x="447040" y="80137"/>
                  </a:lnTo>
                  <a:lnTo>
                    <a:pt x="450850" y="79883"/>
                  </a:lnTo>
                  <a:lnTo>
                    <a:pt x="460629" y="79883"/>
                  </a:lnTo>
                  <a:lnTo>
                    <a:pt x="465328" y="80391"/>
                  </a:lnTo>
                  <a:lnTo>
                    <a:pt x="469011" y="81407"/>
                  </a:lnTo>
                  <a:lnTo>
                    <a:pt x="472821" y="82296"/>
                  </a:lnTo>
                  <a:lnTo>
                    <a:pt x="475996" y="83820"/>
                  </a:lnTo>
                  <a:lnTo>
                    <a:pt x="478282" y="85725"/>
                  </a:lnTo>
                  <a:lnTo>
                    <a:pt x="480695" y="87630"/>
                  </a:lnTo>
                  <a:lnTo>
                    <a:pt x="482473" y="90043"/>
                  </a:lnTo>
                  <a:lnTo>
                    <a:pt x="483616" y="92837"/>
                  </a:lnTo>
                  <a:lnTo>
                    <a:pt x="484632" y="95631"/>
                  </a:lnTo>
                  <a:lnTo>
                    <a:pt x="485267" y="98806"/>
                  </a:lnTo>
                  <a:lnTo>
                    <a:pt x="485267" y="106553"/>
                  </a:lnTo>
                  <a:lnTo>
                    <a:pt x="484632" y="110109"/>
                  </a:lnTo>
                  <a:lnTo>
                    <a:pt x="483235" y="113030"/>
                  </a:lnTo>
                  <a:lnTo>
                    <a:pt x="481965" y="116078"/>
                  </a:lnTo>
                  <a:lnTo>
                    <a:pt x="461137" y="126111"/>
                  </a:lnTo>
                  <a:lnTo>
                    <a:pt x="451866" y="126111"/>
                  </a:lnTo>
                  <a:lnTo>
                    <a:pt x="428879" y="119126"/>
                  </a:lnTo>
                  <a:lnTo>
                    <a:pt x="427609" y="118491"/>
                  </a:lnTo>
                  <a:lnTo>
                    <a:pt x="426212" y="117856"/>
                  </a:lnTo>
                  <a:lnTo>
                    <a:pt x="424815" y="117856"/>
                  </a:lnTo>
                  <a:lnTo>
                    <a:pt x="422021" y="136779"/>
                  </a:lnTo>
                  <a:lnTo>
                    <a:pt x="422275" y="137668"/>
                  </a:lnTo>
                  <a:lnTo>
                    <a:pt x="422402" y="138684"/>
                  </a:lnTo>
                  <a:lnTo>
                    <a:pt x="428371" y="144018"/>
                  </a:lnTo>
                  <a:lnTo>
                    <a:pt x="430403" y="144907"/>
                  </a:lnTo>
                  <a:lnTo>
                    <a:pt x="447040" y="148717"/>
                  </a:lnTo>
                  <a:lnTo>
                    <a:pt x="451104" y="149352"/>
                  </a:lnTo>
                  <a:lnTo>
                    <a:pt x="455295" y="149606"/>
                  </a:lnTo>
                  <a:lnTo>
                    <a:pt x="468249" y="149606"/>
                  </a:lnTo>
                  <a:lnTo>
                    <a:pt x="500761" y="136525"/>
                  </a:lnTo>
                  <a:lnTo>
                    <a:pt x="505714" y="132334"/>
                  </a:lnTo>
                  <a:lnTo>
                    <a:pt x="509651" y="127254"/>
                  </a:lnTo>
                  <a:lnTo>
                    <a:pt x="510133" y="126111"/>
                  </a:lnTo>
                  <a:lnTo>
                    <a:pt x="514985" y="114935"/>
                  </a:lnTo>
                  <a:lnTo>
                    <a:pt x="516382" y="107950"/>
                  </a:lnTo>
                  <a:close/>
                </a:path>
                <a:path w="643890" h="149859">
                  <a:moveTo>
                    <a:pt x="643382" y="4445"/>
                  </a:moveTo>
                  <a:lnTo>
                    <a:pt x="642493" y="3683"/>
                  </a:lnTo>
                  <a:lnTo>
                    <a:pt x="641858" y="3048"/>
                  </a:lnTo>
                  <a:lnTo>
                    <a:pt x="642137" y="3048"/>
                  </a:lnTo>
                  <a:lnTo>
                    <a:pt x="640486" y="2540"/>
                  </a:lnTo>
                  <a:lnTo>
                    <a:pt x="616712" y="2540"/>
                  </a:lnTo>
                  <a:lnTo>
                    <a:pt x="615569" y="3048"/>
                  </a:lnTo>
                  <a:lnTo>
                    <a:pt x="614426" y="3429"/>
                  </a:lnTo>
                  <a:lnTo>
                    <a:pt x="611632" y="7620"/>
                  </a:lnTo>
                  <a:lnTo>
                    <a:pt x="594461" y="46101"/>
                  </a:lnTo>
                  <a:lnTo>
                    <a:pt x="591439" y="53721"/>
                  </a:lnTo>
                  <a:lnTo>
                    <a:pt x="590130" y="57277"/>
                  </a:lnTo>
                  <a:lnTo>
                    <a:pt x="588606" y="61214"/>
                  </a:lnTo>
                  <a:lnTo>
                    <a:pt x="587121" y="65405"/>
                  </a:lnTo>
                  <a:lnTo>
                    <a:pt x="586867" y="65405"/>
                  </a:lnTo>
                  <a:lnTo>
                    <a:pt x="585431" y="61468"/>
                  </a:lnTo>
                  <a:lnTo>
                    <a:pt x="583907" y="57531"/>
                  </a:lnTo>
                  <a:lnTo>
                    <a:pt x="580771" y="49657"/>
                  </a:lnTo>
                  <a:lnTo>
                    <a:pt x="579348" y="46355"/>
                  </a:lnTo>
                  <a:lnTo>
                    <a:pt x="577596" y="42672"/>
                  </a:lnTo>
                  <a:lnTo>
                    <a:pt x="561594" y="7112"/>
                  </a:lnTo>
                  <a:lnTo>
                    <a:pt x="556133" y="2540"/>
                  </a:lnTo>
                  <a:lnTo>
                    <a:pt x="531964" y="2540"/>
                  </a:lnTo>
                  <a:lnTo>
                    <a:pt x="530313" y="3048"/>
                  </a:lnTo>
                  <a:lnTo>
                    <a:pt x="530606" y="3048"/>
                  </a:lnTo>
                  <a:lnTo>
                    <a:pt x="529971" y="3683"/>
                  </a:lnTo>
                  <a:lnTo>
                    <a:pt x="529082" y="4445"/>
                  </a:lnTo>
                  <a:lnTo>
                    <a:pt x="529043" y="6477"/>
                  </a:lnTo>
                  <a:lnTo>
                    <a:pt x="529209" y="7112"/>
                  </a:lnTo>
                  <a:lnTo>
                    <a:pt x="529767" y="8763"/>
                  </a:lnTo>
                  <a:lnTo>
                    <a:pt x="530606" y="10795"/>
                  </a:lnTo>
                  <a:lnTo>
                    <a:pt x="532003" y="13462"/>
                  </a:lnTo>
                  <a:lnTo>
                    <a:pt x="571500" y="92202"/>
                  </a:lnTo>
                  <a:lnTo>
                    <a:pt x="571500" y="143764"/>
                  </a:lnTo>
                  <a:lnTo>
                    <a:pt x="571754" y="144399"/>
                  </a:lnTo>
                  <a:lnTo>
                    <a:pt x="577723" y="147320"/>
                  </a:lnTo>
                  <a:lnTo>
                    <a:pt x="579120" y="147320"/>
                  </a:lnTo>
                  <a:lnTo>
                    <a:pt x="580898" y="147574"/>
                  </a:lnTo>
                  <a:lnTo>
                    <a:pt x="591439" y="147574"/>
                  </a:lnTo>
                  <a:lnTo>
                    <a:pt x="593344" y="147320"/>
                  </a:lnTo>
                  <a:lnTo>
                    <a:pt x="594741" y="147320"/>
                  </a:lnTo>
                  <a:lnTo>
                    <a:pt x="596773" y="146812"/>
                  </a:lnTo>
                  <a:lnTo>
                    <a:pt x="597789" y="146431"/>
                  </a:lnTo>
                  <a:lnTo>
                    <a:pt x="598932" y="146050"/>
                  </a:lnTo>
                  <a:lnTo>
                    <a:pt x="599694" y="145669"/>
                  </a:lnTo>
                  <a:lnTo>
                    <a:pt x="600710" y="144399"/>
                  </a:lnTo>
                  <a:lnTo>
                    <a:pt x="600964" y="143764"/>
                  </a:lnTo>
                  <a:lnTo>
                    <a:pt x="600964" y="92202"/>
                  </a:lnTo>
                  <a:lnTo>
                    <a:pt x="614400" y="65405"/>
                  </a:lnTo>
                  <a:lnTo>
                    <a:pt x="640461" y="13462"/>
                  </a:lnTo>
                  <a:lnTo>
                    <a:pt x="641858" y="10795"/>
                  </a:lnTo>
                  <a:lnTo>
                    <a:pt x="642747" y="8763"/>
                  </a:lnTo>
                  <a:lnTo>
                    <a:pt x="643001" y="7620"/>
                  </a:lnTo>
                  <a:lnTo>
                    <a:pt x="643128" y="7112"/>
                  </a:lnTo>
                  <a:lnTo>
                    <a:pt x="643331" y="6477"/>
                  </a:lnTo>
                  <a:lnTo>
                    <a:pt x="643382" y="44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6" name="object 46"/>
          <p:cNvSpPr txBox="1">
            <a:spLocks noGrp="1"/>
          </p:cNvSpPr>
          <p:nvPr>
            <p:ph type="title"/>
          </p:nvPr>
        </p:nvSpPr>
        <p:spPr>
          <a:xfrm>
            <a:off x="496011" y="223519"/>
            <a:ext cx="2484120" cy="5435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400" b="0" dirty="0">
                <a:solidFill>
                  <a:srgbClr val="FFFFFF"/>
                </a:solidFill>
                <a:latin typeface="Calibri Light"/>
                <a:cs typeface="Calibri Light"/>
              </a:rPr>
              <a:t>OUR</a:t>
            </a:r>
            <a:r>
              <a:rPr sz="3400" b="0" spc="-18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b="0" spc="-20" dirty="0">
                <a:solidFill>
                  <a:srgbClr val="FFFFFF"/>
                </a:solidFill>
                <a:latin typeface="Calibri Light"/>
                <a:cs typeface="Calibri Light"/>
              </a:rPr>
              <a:t>JOURNEY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10087736" y="1173860"/>
            <a:ext cx="1141730" cy="1663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" dirty="0">
                <a:solidFill>
                  <a:srgbClr val="E7E6E6"/>
                </a:solidFill>
                <a:latin typeface="Calibri"/>
                <a:cs typeface="Calibri"/>
              </a:rPr>
              <a:t>2024-</a:t>
            </a:r>
            <a:r>
              <a:rPr sz="1800" b="1" spc="-10" dirty="0">
                <a:solidFill>
                  <a:srgbClr val="E7E6E6"/>
                </a:solidFill>
                <a:latin typeface="Calibri"/>
                <a:cs typeface="Calibri"/>
              </a:rPr>
              <a:t>2025Y</a:t>
            </a:r>
            <a:endParaRPr sz="1800">
              <a:latin typeface="Calibri"/>
              <a:cs typeface="Calibri"/>
            </a:endParaRPr>
          </a:p>
          <a:p>
            <a:pPr marL="292100" marR="118110" indent="-172720">
              <a:lnSpc>
                <a:spcPts val="1300"/>
              </a:lnSpc>
              <a:spcBef>
                <a:spcPts val="1170"/>
              </a:spcBef>
              <a:buFont typeface="Arial"/>
              <a:buChar char="•"/>
              <a:tabLst>
                <a:tab pos="292100" algn="l"/>
              </a:tabLst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Available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R&amp;D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Produce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1200">
              <a:latin typeface="Calibri"/>
              <a:cs typeface="Calibri"/>
            </a:endParaRPr>
          </a:p>
          <a:p>
            <a:pPr marL="328295" marR="179070">
              <a:lnSpc>
                <a:spcPts val="1900"/>
              </a:lnSpc>
              <a:spcBef>
                <a:spcPts val="6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Italy</a:t>
            </a:r>
            <a:r>
              <a:rPr sz="12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China Cambodia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54735" y="2474468"/>
            <a:ext cx="3713479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4150" algn="l"/>
              </a:tabLst>
            </a:pPr>
            <a:r>
              <a:rPr sz="1400" spc="-10" dirty="0">
                <a:latin typeface="Calibri"/>
                <a:cs typeface="Calibri"/>
              </a:rPr>
              <a:t>Practicing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craftsmanship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lean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production</a:t>
            </a:r>
            <a:endParaRPr sz="1400">
              <a:latin typeface="Calibri"/>
              <a:cs typeface="Calibri"/>
            </a:endParaRPr>
          </a:p>
          <a:p>
            <a:pPr marL="183515" marR="5080" indent="-171450">
              <a:lnSpc>
                <a:spcPct val="100000"/>
              </a:lnSpc>
              <a:buFont typeface="Arial"/>
              <a:buChar char="•"/>
              <a:tabLst>
                <a:tab pos="184785" algn="l"/>
              </a:tabLst>
            </a:pPr>
            <a:r>
              <a:rPr sz="1400" dirty="0">
                <a:latin typeface="Calibri"/>
                <a:cs typeface="Calibri"/>
              </a:rPr>
              <a:t>Adhere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customer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center,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products 	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services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achieve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best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user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experience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4735" y="4999990"/>
            <a:ext cx="3996054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785" algn="l"/>
              </a:tabLst>
            </a:pPr>
            <a:r>
              <a:rPr sz="1400" dirty="0">
                <a:latin typeface="Calibri"/>
                <a:cs typeface="Calibri"/>
              </a:rPr>
              <a:t>Strong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experience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customer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insights: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from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fashion 	</a:t>
            </a:r>
            <a:r>
              <a:rPr sz="1400" dirty="0">
                <a:latin typeface="Calibri"/>
                <a:cs typeface="Calibri"/>
              </a:rPr>
              <a:t>trend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to</a:t>
            </a:r>
            <a:r>
              <a:rPr sz="1400" spc="-6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Chinese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retail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market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performances</a:t>
            </a:r>
            <a:endParaRPr sz="1400">
              <a:latin typeface="Calibri"/>
              <a:cs typeface="Calibri"/>
            </a:endParaRPr>
          </a:p>
          <a:p>
            <a:pPr marL="183515" marR="295275" indent="-1714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785" algn="l"/>
              </a:tabLst>
            </a:pPr>
            <a:r>
              <a:rPr sz="1400" dirty="0">
                <a:latin typeface="Calibri"/>
                <a:cs typeface="Calibri"/>
              </a:rPr>
              <a:t>Support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various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cross-</a:t>
            </a:r>
            <a:r>
              <a:rPr sz="1400" dirty="0">
                <a:latin typeface="Calibri"/>
                <a:cs typeface="Calibri"/>
              </a:rPr>
              <a:t>industry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clients,</a:t>
            </a:r>
            <a:r>
              <a:rPr sz="1400" spc="24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emerging 	</a:t>
            </a:r>
            <a:r>
              <a:rPr sz="1400" dirty="0">
                <a:latin typeface="Calibri"/>
                <a:cs typeface="Calibri"/>
              </a:rPr>
              <a:t>designer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brands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on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25" dirty="0">
                <a:latin typeface="Calibri"/>
                <a:cs typeface="Calibri"/>
              </a:rPr>
              <a:t>R&amp;D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13472" y="4999990"/>
            <a:ext cx="392874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4785" algn="l"/>
              </a:tabLst>
            </a:pPr>
            <a:r>
              <a:rPr sz="1400" b="1" dirty="0">
                <a:latin typeface="Calibri"/>
                <a:cs typeface="Calibri"/>
              </a:rPr>
              <a:t>Big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data</a:t>
            </a:r>
            <a:r>
              <a:rPr sz="1400" b="1" spc="-3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platform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micro-service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platform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dual- 	</a:t>
            </a:r>
            <a:r>
              <a:rPr sz="1400" b="1" dirty="0">
                <a:latin typeface="Calibri"/>
                <a:cs typeface="Calibri"/>
              </a:rPr>
              <a:t>core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drive</a:t>
            </a:r>
            <a:endParaRPr sz="1400">
              <a:latin typeface="Calibri"/>
              <a:cs typeface="Calibri"/>
            </a:endParaRPr>
          </a:p>
          <a:p>
            <a:pPr marL="183515" marR="557530" indent="-1714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785" algn="l"/>
              </a:tabLst>
            </a:pPr>
            <a:r>
              <a:rPr sz="1400" dirty="0">
                <a:latin typeface="Calibri"/>
                <a:cs typeface="Calibri"/>
              </a:rPr>
              <a:t>Collect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share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big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raw</a:t>
            </a:r>
            <a:r>
              <a:rPr sz="1400" spc="-5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material 	suppliers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partners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29412" y="2089404"/>
            <a:ext cx="4675505" cy="307975"/>
            <a:chOff x="629412" y="2089404"/>
            <a:chExt cx="4675505" cy="307975"/>
          </a:xfrm>
        </p:grpSpPr>
        <p:sp>
          <p:nvSpPr>
            <p:cNvPr id="6" name="object 6"/>
            <p:cNvSpPr/>
            <p:nvPr/>
          </p:nvSpPr>
          <p:spPr>
            <a:xfrm>
              <a:off x="629412" y="2243328"/>
              <a:ext cx="4675505" cy="0"/>
            </a:xfrm>
            <a:custGeom>
              <a:avLst/>
              <a:gdLst/>
              <a:ahLst/>
              <a:cxnLst/>
              <a:rect l="l" t="t" r="r" b="b"/>
              <a:pathLst>
                <a:path w="4675505">
                  <a:moveTo>
                    <a:pt x="4675378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814828" y="2089404"/>
              <a:ext cx="306705" cy="307975"/>
            </a:xfrm>
            <a:custGeom>
              <a:avLst/>
              <a:gdLst/>
              <a:ahLst/>
              <a:cxnLst/>
              <a:rect l="l" t="t" r="r" b="b"/>
              <a:pathLst>
                <a:path w="306705" h="307975">
                  <a:moveTo>
                    <a:pt x="153162" y="0"/>
                  </a:moveTo>
                  <a:lnTo>
                    <a:pt x="104753" y="7851"/>
                  </a:lnTo>
                  <a:lnTo>
                    <a:pt x="62709" y="29711"/>
                  </a:lnTo>
                  <a:lnTo>
                    <a:pt x="29553" y="63038"/>
                  </a:lnTo>
                  <a:lnTo>
                    <a:pt x="7808" y="105290"/>
                  </a:lnTo>
                  <a:lnTo>
                    <a:pt x="0" y="153924"/>
                  </a:lnTo>
                  <a:lnTo>
                    <a:pt x="7808" y="202557"/>
                  </a:lnTo>
                  <a:lnTo>
                    <a:pt x="29553" y="244809"/>
                  </a:lnTo>
                  <a:lnTo>
                    <a:pt x="62709" y="278136"/>
                  </a:lnTo>
                  <a:lnTo>
                    <a:pt x="104753" y="299996"/>
                  </a:lnTo>
                  <a:lnTo>
                    <a:pt x="153162" y="307848"/>
                  </a:lnTo>
                  <a:lnTo>
                    <a:pt x="201570" y="299996"/>
                  </a:lnTo>
                  <a:lnTo>
                    <a:pt x="243614" y="278136"/>
                  </a:lnTo>
                  <a:lnTo>
                    <a:pt x="276770" y="244809"/>
                  </a:lnTo>
                  <a:lnTo>
                    <a:pt x="298515" y="202557"/>
                  </a:lnTo>
                  <a:lnTo>
                    <a:pt x="306324" y="153924"/>
                  </a:lnTo>
                  <a:lnTo>
                    <a:pt x="298515" y="105290"/>
                  </a:lnTo>
                  <a:lnTo>
                    <a:pt x="276770" y="63038"/>
                  </a:lnTo>
                  <a:lnTo>
                    <a:pt x="243614" y="29711"/>
                  </a:lnTo>
                  <a:lnTo>
                    <a:pt x="201570" y="7851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600" y="2186940"/>
              <a:ext cx="144854" cy="112775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6888480" y="2089404"/>
            <a:ext cx="4675505" cy="307975"/>
            <a:chOff x="6888480" y="2089404"/>
            <a:chExt cx="4675505" cy="307975"/>
          </a:xfrm>
        </p:grpSpPr>
        <p:sp>
          <p:nvSpPr>
            <p:cNvPr id="10" name="object 10"/>
            <p:cNvSpPr/>
            <p:nvPr/>
          </p:nvSpPr>
          <p:spPr>
            <a:xfrm>
              <a:off x="6888480" y="2243328"/>
              <a:ext cx="4675505" cy="0"/>
            </a:xfrm>
            <a:custGeom>
              <a:avLst/>
              <a:gdLst/>
              <a:ahLst/>
              <a:cxnLst/>
              <a:rect l="l" t="t" r="r" b="b"/>
              <a:pathLst>
                <a:path w="4675505">
                  <a:moveTo>
                    <a:pt x="4675378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72372" y="2089404"/>
              <a:ext cx="306705" cy="307975"/>
            </a:xfrm>
            <a:custGeom>
              <a:avLst/>
              <a:gdLst/>
              <a:ahLst/>
              <a:cxnLst/>
              <a:rect l="l" t="t" r="r" b="b"/>
              <a:pathLst>
                <a:path w="306704" h="307975">
                  <a:moveTo>
                    <a:pt x="153161" y="0"/>
                  </a:moveTo>
                  <a:lnTo>
                    <a:pt x="104753" y="7851"/>
                  </a:lnTo>
                  <a:lnTo>
                    <a:pt x="62709" y="29711"/>
                  </a:lnTo>
                  <a:lnTo>
                    <a:pt x="29553" y="63038"/>
                  </a:lnTo>
                  <a:lnTo>
                    <a:pt x="7808" y="105290"/>
                  </a:lnTo>
                  <a:lnTo>
                    <a:pt x="0" y="153924"/>
                  </a:lnTo>
                  <a:lnTo>
                    <a:pt x="7808" y="202557"/>
                  </a:lnTo>
                  <a:lnTo>
                    <a:pt x="29553" y="244809"/>
                  </a:lnTo>
                  <a:lnTo>
                    <a:pt x="62709" y="278136"/>
                  </a:lnTo>
                  <a:lnTo>
                    <a:pt x="104753" y="299996"/>
                  </a:lnTo>
                  <a:lnTo>
                    <a:pt x="153161" y="307848"/>
                  </a:lnTo>
                  <a:lnTo>
                    <a:pt x="201570" y="299996"/>
                  </a:lnTo>
                  <a:lnTo>
                    <a:pt x="243614" y="278136"/>
                  </a:lnTo>
                  <a:lnTo>
                    <a:pt x="276770" y="244809"/>
                  </a:lnTo>
                  <a:lnTo>
                    <a:pt x="298515" y="202557"/>
                  </a:lnTo>
                  <a:lnTo>
                    <a:pt x="306324" y="153924"/>
                  </a:lnTo>
                  <a:lnTo>
                    <a:pt x="298515" y="105290"/>
                  </a:lnTo>
                  <a:lnTo>
                    <a:pt x="276770" y="63038"/>
                  </a:lnTo>
                  <a:lnTo>
                    <a:pt x="243614" y="29711"/>
                  </a:lnTo>
                  <a:lnTo>
                    <a:pt x="201570" y="7851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53144" y="2186940"/>
              <a:ext cx="144854" cy="11277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29412" y="4582667"/>
            <a:ext cx="4675505" cy="306705"/>
            <a:chOff x="629412" y="4582667"/>
            <a:chExt cx="4675505" cy="306705"/>
          </a:xfrm>
        </p:grpSpPr>
        <p:sp>
          <p:nvSpPr>
            <p:cNvPr id="14" name="object 14"/>
            <p:cNvSpPr/>
            <p:nvPr/>
          </p:nvSpPr>
          <p:spPr>
            <a:xfrm>
              <a:off x="629412" y="4716779"/>
              <a:ext cx="4675505" cy="0"/>
            </a:xfrm>
            <a:custGeom>
              <a:avLst/>
              <a:gdLst/>
              <a:ahLst/>
              <a:cxnLst/>
              <a:rect l="l" t="t" r="r" b="b"/>
              <a:pathLst>
                <a:path w="4675505">
                  <a:moveTo>
                    <a:pt x="4675378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814828" y="4582667"/>
              <a:ext cx="306705" cy="306705"/>
            </a:xfrm>
            <a:custGeom>
              <a:avLst/>
              <a:gdLst/>
              <a:ahLst/>
              <a:cxnLst/>
              <a:rect l="l" t="t" r="r" b="b"/>
              <a:pathLst>
                <a:path w="306705" h="306704">
                  <a:moveTo>
                    <a:pt x="153162" y="0"/>
                  </a:moveTo>
                  <a:lnTo>
                    <a:pt x="104753" y="7808"/>
                  </a:lnTo>
                  <a:lnTo>
                    <a:pt x="62709" y="29553"/>
                  </a:lnTo>
                  <a:lnTo>
                    <a:pt x="29553" y="62709"/>
                  </a:lnTo>
                  <a:lnTo>
                    <a:pt x="7808" y="104753"/>
                  </a:lnTo>
                  <a:lnTo>
                    <a:pt x="0" y="153161"/>
                  </a:lnTo>
                  <a:lnTo>
                    <a:pt x="7808" y="201570"/>
                  </a:lnTo>
                  <a:lnTo>
                    <a:pt x="29553" y="243614"/>
                  </a:lnTo>
                  <a:lnTo>
                    <a:pt x="62709" y="276770"/>
                  </a:lnTo>
                  <a:lnTo>
                    <a:pt x="104753" y="298515"/>
                  </a:lnTo>
                  <a:lnTo>
                    <a:pt x="153162" y="306323"/>
                  </a:lnTo>
                  <a:lnTo>
                    <a:pt x="201570" y="298515"/>
                  </a:lnTo>
                  <a:lnTo>
                    <a:pt x="243614" y="276770"/>
                  </a:lnTo>
                  <a:lnTo>
                    <a:pt x="276770" y="243614"/>
                  </a:lnTo>
                  <a:lnTo>
                    <a:pt x="298515" y="201570"/>
                  </a:lnTo>
                  <a:lnTo>
                    <a:pt x="306324" y="153161"/>
                  </a:lnTo>
                  <a:lnTo>
                    <a:pt x="298515" y="104753"/>
                  </a:lnTo>
                  <a:lnTo>
                    <a:pt x="276770" y="62709"/>
                  </a:lnTo>
                  <a:lnTo>
                    <a:pt x="243614" y="29553"/>
                  </a:lnTo>
                  <a:lnTo>
                    <a:pt x="201570" y="7808"/>
                  </a:lnTo>
                  <a:lnTo>
                    <a:pt x="153162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95600" y="4680203"/>
              <a:ext cx="144845" cy="111251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888480" y="4562855"/>
            <a:ext cx="4675505" cy="307975"/>
            <a:chOff x="6888480" y="4562855"/>
            <a:chExt cx="4675505" cy="307975"/>
          </a:xfrm>
        </p:grpSpPr>
        <p:sp>
          <p:nvSpPr>
            <p:cNvPr id="18" name="object 18"/>
            <p:cNvSpPr/>
            <p:nvPr/>
          </p:nvSpPr>
          <p:spPr>
            <a:xfrm>
              <a:off x="6888480" y="4716779"/>
              <a:ext cx="4675505" cy="0"/>
            </a:xfrm>
            <a:custGeom>
              <a:avLst/>
              <a:gdLst/>
              <a:ahLst/>
              <a:cxnLst/>
              <a:rect l="l" t="t" r="r" b="b"/>
              <a:pathLst>
                <a:path w="4675505">
                  <a:moveTo>
                    <a:pt x="4675378" y="0"/>
                  </a:moveTo>
                  <a:lnTo>
                    <a:pt x="0" y="0"/>
                  </a:lnTo>
                </a:path>
              </a:pathLst>
            </a:custGeom>
            <a:ln w="9525">
              <a:solidFill>
                <a:srgbClr val="9A9A9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9072372" y="4562855"/>
              <a:ext cx="306705" cy="307975"/>
            </a:xfrm>
            <a:custGeom>
              <a:avLst/>
              <a:gdLst/>
              <a:ahLst/>
              <a:cxnLst/>
              <a:rect l="l" t="t" r="r" b="b"/>
              <a:pathLst>
                <a:path w="306704" h="307975">
                  <a:moveTo>
                    <a:pt x="153161" y="0"/>
                  </a:moveTo>
                  <a:lnTo>
                    <a:pt x="104753" y="7851"/>
                  </a:lnTo>
                  <a:lnTo>
                    <a:pt x="62709" y="29711"/>
                  </a:lnTo>
                  <a:lnTo>
                    <a:pt x="29553" y="63038"/>
                  </a:lnTo>
                  <a:lnTo>
                    <a:pt x="7808" y="105290"/>
                  </a:lnTo>
                  <a:lnTo>
                    <a:pt x="0" y="153924"/>
                  </a:lnTo>
                  <a:lnTo>
                    <a:pt x="7808" y="202557"/>
                  </a:lnTo>
                  <a:lnTo>
                    <a:pt x="29553" y="244809"/>
                  </a:lnTo>
                  <a:lnTo>
                    <a:pt x="62709" y="278136"/>
                  </a:lnTo>
                  <a:lnTo>
                    <a:pt x="104753" y="299996"/>
                  </a:lnTo>
                  <a:lnTo>
                    <a:pt x="153161" y="307848"/>
                  </a:lnTo>
                  <a:lnTo>
                    <a:pt x="201570" y="299996"/>
                  </a:lnTo>
                  <a:lnTo>
                    <a:pt x="243614" y="278136"/>
                  </a:lnTo>
                  <a:lnTo>
                    <a:pt x="276770" y="244809"/>
                  </a:lnTo>
                  <a:lnTo>
                    <a:pt x="298515" y="202557"/>
                  </a:lnTo>
                  <a:lnTo>
                    <a:pt x="306324" y="153924"/>
                  </a:lnTo>
                  <a:lnTo>
                    <a:pt x="298515" y="105290"/>
                  </a:lnTo>
                  <a:lnTo>
                    <a:pt x="276770" y="63038"/>
                  </a:lnTo>
                  <a:lnTo>
                    <a:pt x="243614" y="29711"/>
                  </a:lnTo>
                  <a:lnTo>
                    <a:pt x="201570" y="7851"/>
                  </a:lnTo>
                  <a:lnTo>
                    <a:pt x="153161" y="0"/>
                  </a:lnTo>
                  <a:close/>
                </a:path>
              </a:pathLst>
            </a:custGeom>
            <a:solidFill>
              <a:srgbClr val="44536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53144" y="4660391"/>
              <a:ext cx="144854" cy="112775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1829816" y="1657299"/>
            <a:ext cx="227584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Quality</a:t>
            </a:r>
            <a:r>
              <a:rPr sz="2400" spc="-2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Excellence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907539" y="4184395"/>
            <a:ext cx="21196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Calibri"/>
                <a:cs typeface="Calibri"/>
              </a:rPr>
              <a:t>Customer</a:t>
            </a:r>
            <a:r>
              <a:rPr sz="2400" spc="-85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Insight</a:t>
            </a:r>
            <a:endParaRPr sz="24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916423" y="3387852"/>
            <a:ext cx="2356485" cy="1043940"/>
            <a:chOff x="4916423" y="3387852"/>
            <a:chExt cx="2356485" cy="104394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6423" y="3387852"/>
              <a:ext cx="1353312" cy="1043940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45123" y="3387852"/>
              <a:ext cx="1327403" cy="1043940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5526151" y="3660140"/>
            <a:ext cx="1130935" cy="4679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b="1" spc="-10" dirty="0">
                <a:latin typeface="Microsoft YaHei"/>
                <a:cs typeface="Microsoft YaHei"/>
              </a:rPr>
              <a:t>DeArt</a:t>
            </a:r>
            <a:endParaRPr sz="2900">
              <a:latin typeface="Microsoft YaHei"/>
              <a:cs typeface="Microsoft YaHe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617714" y="1657299"/>
            <a:ext cx="321627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Manufacturing</a:t>
            </a:r>
            <a:r>
              <a:rPr sz="2400" spc="-30" dirty="0">
                <a:latin typeface="Calibri"/>
                <a:cs typeface="Calibri"/>
              </a:rPr>
              <a:t> </a:t>
            </a:r>
            <a:r>
              <a:rPr sz="2400" spc="-10" dirty="0">
                <a:latin typeface="Calibri"/>
                <a:cs typeface="Calibri"/>
              </a:rPr>
              <a:t>Excellence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08923" y="4184395"/>
            <a:ext cx="16332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latin typeface="Calibri"/>
                <a:cs typeface="Calibri"/>
              </a:rPr>
              <a:t>Digitalization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213472" y="2474468"/>
            <a:ext cx="3698240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3515" marR="5080" indent="-17145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184785" algn="l"/>
              </a:tabLst>
            </a:pP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CAPP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intelligent </a:t>
            </a:r>
            <a:r>
              <a:rPr sz="1400" dirty="0">
                <a:latin typeface="Calibri"/>
                <a:cs typeface="Calibri"/>
              </a:rPr>
              <a:t>process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is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combined 	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5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big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data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intelligent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scheduling</a:t>
            </a:r>
            <a:r>
              <a:rPr sz="1400" spc="-3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system</a:t>
            </a:r>
            <a:endParaRPr sz="14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400" spc="-10" dirty="0">
                <a:latin typeface="Calibri"/>
                <a:cs typeface="Calibri"/>
              </a:rPr>
              <a:t>Visualize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the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entire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process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Core</a:t>
            </a:r>
            <a:r>
              <a:rPr spc="-35" dirty="0"/>
              <a:t> </a:t>
            </a:r>
            <a:r>
              <a:rPr spc="-10" dirty="0"/>
              <a:t>Strategy</a:t>
            </a:r>
          </a:p>
        </p:txBody>
      </p:sp>
      <p:pic>
        <p:nvPicPr>
          <p:cNvPr id="31" name="object 3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1228831" y="83819"/>
            <a:ext cx="880872" cy="3169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66572" y="1214627"/>
            <a:ext cx="10535920" cy="5195570"/>
            <a:chOff x="766572" y="1214627"/>
            <a:chExt cx="10535920" cy="519557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66572" y="1214646"/>
              <a:ext cx="5137404" cy="5195297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766572" y="1214627"/>
              <a:ext cx="5142230" cy="5195570"/>
            </a:xfrm>
            <a:custGeom>
              <a:avLst/>
              <a:gdLst/>
              <a:ahLst/>
              <a:cxnLst/>
              <a:rect l="l" t="t" r="r" b="b"/>
              <a:pathLst>
                <a:path w="5142230" h="5195570">
                  <a:moveTo>
                    <a:pt x="5141976" y="0"/>
                  </a:moveTo>
                  <a:lnTo>
                    <a:pt x="0" y="0"/>
                  </a:lnTo>
                  <a:lnTo>
                    <a:pt x="0" y="5195316"/>
                  </a:lnTo>
                  <a:lnTo>
                    <a:pt x="5141976" y="5195316"/>
                  </a:lnTo>
                  <a:lnTo>
                    <a:pt x="5141976" y="0"/>
                  </a:lnTo>
                  <a:close/>
                </a:path>
              </a:pathLst>
            </a:custGeom>
            <a:solidFill>
              <a:srgbClr val="000000">
                <a:alpha val="670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64580" y="3906011"/>
              <a:ext cx="5137404" cy="250393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60007" y="1214627"/>
              <a:ext cx="5141976" cy="2511552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60007" y="1214627"/>
              <a:ext cx="5142230" cy="2512060"/>
            </a:xfrm>
            <a:custGeom>
              <a:avLst/>
              <a:gdLst/>
              <a:ahLst/>
              <a:cxnLst/>
              <a:rect l="l" t="t" r="r" b="b"/>
              <a:pathLst>
                <a:path w="5142230" h="2512060">
                  <a:moveTo>
                    <a:pt x="5141976" y="0"/>
                  </a:moveTo>
                  <a:lnTo>
                    <a:pt x="0" y="0"/>
                  </a:lnTo>
                  <a:lnTo>
                    <a:pt x="0" y="2511552"/>
                  </a:lnTo>
                  <a:lnTo>
                    <a:pt x="5141976" y="2511552"/>
                  </a:lnTo>
                  <a:lnTo>
                    <a:pt x="5141976" y="0"/>
                  </a:lnTo>
                  <a:close/>
                </a:path>
              </a:pathLst>
            </a:custGeom>
            <a:solidFill>
              <a:srgbClr val="000000">
                <a:alpha val="6705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We</a:t>
            </a:r>
            <a:r>
              <a:rPr spc="-100" dirty="0"/>
              <a:t> </a:t>
            </a:r>
            <a:r>
              <a:rPr dirty="0"/>
              <a:t>provide</a:t>
            </a:r>
            <a:r>
              <a:rPr spc="-95" dirty="0"/>
              <a:t> </a:t>
            </a:r>
            <a:r>
              <a:rPr dirty="0"/>
              <a:t>customized</a:t>
            </a:r>
            <a:r>
              <a:rPr spc="-125" dirty="0"/>
              <a:t> </a:t>
            </a:r>
            <a:r>
              <a:rPr spc="-10" dirty="0"/>
              <a:t>solution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28831" y="83819"/>
            <a:ext cx="880872" cy="316991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748143" y="1672793"/>
            <a:ext cx="1967864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Made</a:t>
            </a:r>
            <a:r>
              <a:rPr sz="2800" b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800" b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20" dirty="0">
                <a:solidFill>
                  <a:srgbClr val="FFFFFF"/>
                </a:solidFill>
                <a:latin typeface="Calibri"/>
                <a:cs typeface="Calibri"/>
              </a:rPr>
              <a:t>Italy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287894" y="2382139"/>
            <a:ext cx="28860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i="1" spc="-10" dirty="0">
                <a:solidFill>
                  <a:srgbClr val="FFFFFF"/>
                </a:solidFill>
                <a:latin typeface="Calibri"/>
                <a:cs typeface="Calibri"/>
              </a:rPr>
              <a:t>First-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class</a:t>
            </a:r>
            <a:r>
              <a:rPr sz="1800" i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products</a:t>
            </a:r>
            <a:r>
              <a:rPr sz="18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FFFFFF"/>
                </a:solidFill>
                <a:latin typeface="Calibri"/>
                <a:cs typeface="Calibri"/>
              </a:rPr>
              <a:t>service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64579" y="3898391"/>
            <a:ext cx="5142230" cy="2512060"/>
          </a:xfrm>
          <a:custGeom>
            <a:avLst/>
            <a:gdLst/>
            <a:ahLst/>
            <a:cxnLst/>
            <a:rect l="l" t="t" r="r" b="b"/>
            <a:pathLst>
              <a:path w="5142230" h="2512060">
                <a:moveTo>
                  <a:pt x="5141976" y="0"/>
                </a:moveTo>
                <a:lnTo>
                  <a:pt x="0" y="0"/>
                </a:lnTo>
                <a:lnTo>
                  <a:pt x="0" y="2511551"/>
                </a:lnTo>
                <a:lnTo>
                  <a:pt x="5141976" y="2511551"/>
                </a:lnTo>
                <a:lnTo>
                  <a:pt x="5141976" y="0"/>
                </a:lnTo>
                <a:close/>
              </a:path>
            </a:pathLst>
          </a:custGeom>
          <a:solidFill>
            <a:srgbClr val="252525">
              <a:alpha val="67842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419593" y="4495291"/>
            <a:ext cx="263334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Cambodia</a:t>
            </a:r>
            <a:r>
              <a:rPr sz="2800" b="1" spc="-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factory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85382" y="5204205"/>
            <a:ext cx="450278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2145" marR="5080" indent="-1910080">
              <a:lnSpc>
                <a:spcPct val="100000"/>
              </a:lnSpc>
              <a:spcBef>
                <a:spcPts val="100"/>
              </a:spcBef>
            </a:pP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Proficient</a:t>
            </a:r>
            <a:r>
              <a:rPr sz="1800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i="1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spc="-25" dirty="0">
                <a:solidFill>
                  <a:srgbClr val="FFFFFF"/>
                </a:solidFill>
                <a:latin typeface="Calibri"/>
                <a:cs typeface="Calibri"/>
              </a:rPr>
              <a:t>cost-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effective</a:t>
            </a:r>
            <a:r>
              <a:rPr sz="1800" i="1" spc="-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r>
              <a:rPr sz="1800" i="1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i="1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spc="-20" dirty="0">
                <a:solidFill>
                  <a:srgbClr val="FFFFFF"/>
                </a:solidFill>
                <a:latin typeface="Calibri"/>
                <a:cs typeface="Calibri"/>
              </a:rPr>
              <a:t>mass </a:t>
            </a:r>
            <a:r>
              <a:rPr sz="1800" i="1" spc="-10" dirty="0">
                <a:solidFill>
                  <a:srgbClr val="FFFFFF"/>
                </a:solidFill>
                <a:latin typeface="Calibri"/>
                <a:cs typeface="Calibri"/>
              </a:rPr>
              <a:t>market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26363" y="1042416"/>
            <a:ext cx="5657215" cy="342900"/>
            <a:chOff x="626363" y="1042416"/>
            <a:chExt cx="5657215" cy="342900"/>
          </a:xfrm>
        </p:grpSpPr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6363" y="1042416"/>
              <a:ext cx="342899" cy="3429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40552" y="1042416"/>
              <a:ext cx="342900" cy="342900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766572" y="1214627"/>
            <a:ext cx="5142230" cy="51955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960"/>
              </a:lnSpc>
            </a:pPr>
            <a:r>
              <a:rPr sz="1800" b="1" spc="-5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10"/>
              </a:spcBef>
            </a:pPr>
            <a:endParaRPr sz="1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China</a:t>
            </a:r>
            <a:r>
              <a:rPr sz="2800" b="1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800" b="1" spc="-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800" b="1" spc="-10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High</a:t>
            </a:r>
            <a:r>
              <a:rPr sz="1800" i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quality</a:t>
            </a:r>
            <a:r>
              <a:rPr sz="18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8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smart</a:t>
            </a:r>
            <a:r>
              <a:rPr sz="1800" i="1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i="1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flexible</a:t>
            </a:r>
            <a:r>
              <a:rPr sz="1800" i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spc="-10" dirty="0">
                <a:solidFill>
                  <a:srgbClr val="FFFFFF"/>
                </a:solidFill>
                <a:latin typeface="Calibri"/>
                <a:cs typeface="Calibri"/>
              </a:rPr>
              <a:t>production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041516" y="1049528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20" name="object 2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940552" y="3733800"/>
            <a:ext cx="342900" cy="34290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6041516" y="3741166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0" dirty="0"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19976" y="894079"/>
            <a:ext cx="14757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Microsoft YaHei"/>
                <a:cs typeface="Microsoft YaHei"/>
              </a:rPr>
              <a:t>DONGGUAN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595486" y="877570"/>
            <a:ext cx="270827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5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Covers</a:t>
            </a:r>
            <a:r>
              <a:rPr sz="1400" spc="-4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50,000</a:t>
            </a:r>
            <a:r>
              <a:rPr sz="1400" spc="-2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square meters, </a:t>
            </a:r>
            <a:r>
              <a:rPr sz="1400" dirty="0">
                <a:latin typeface="Calibri"/>
                <a:cs typeface="Calibri"/>
              </a:rPr>
              <a:t>with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total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construction </a:t>
            </a:r>
            <a:r>
              <a:rPr sz="1400" b="1" dirty="0">
                <a:latin typeface="Calibri"/>
                <a:cs typeface="Calibri"/>
              </a:rPr>
              <a:t>area</a:t>
            </a:r>
            <a:r>
              <a:rPr sz="1400" b="1" spc="-6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of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nearly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120,000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square meters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b="1" spc="-10" dirty="0">
                <a:latin typeface="Calibri"/>
                <a:cs typeface="Calibri"/>
              </a:rPr>
              <a:t>Technicians</a:t>
            </a:r>
            <a:r>
              <a:rPr sz="1400" b="1" spc="-10" dirty="0">
                <a:latin typeface="Adobe Clean Han ExtraBold"/>
                <a:cs typeface="Adobe Clean Han ExtraBold"/>
              </a:rPr>
              <a:t>：</a:t>
            </a:r>
            <a:r>
              <a:rPr sz="1400" b="1" spc="-10" dirty="0">
                <a:latin typeface="Calibri"/>
                <a:cs typeface="Calibri"/>
              </a:rPr>
              <a:t>400+</a:t>
            </a:r>
            <a:r>
              <a:rPr sz="1400" b="1" spc="-35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ppl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5967" y="5184394"/>
            <a:ext cx="13360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latin typeface="Microsoft YaHei"/>
                <a:cs typeface="Microsoft YaHei"/>
              </a:rPr>
              <a:t>SHENZHEN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13254" y="5181346"/>
            <a:ext cx="357822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99085" algn="l"/>
              </a:tabLst>
            </a:pPr>
            <a:r>
              <a:rPr sz="1400" dirty="0">
                <a:latin typeface="Calibri"/>
                <a:cs typeface="Calibri"/>
              </a:rPr>
              <a:t>Annual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output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2.2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million+</a:t>
            </a:r>
            <a:r>
              <a:rPr sz="1400" b="1" spc="-45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pieces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Construction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area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of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b="0" dirty="0">
                <a:latin typeface="Adobe Gothic Std L"/>
                <a:cs typeface="Adobe Gothic Std L"/>
              </a:rPr>
              <a:t>～</a:t>
            </a:r>
            <a:r>
              <a:rPr sz="1400" dirty="0">
                <a:latin typeface="Calibri"/>
                <a:cs typeface="Calibri"/>
              </a:rPr>
              <a:t>50,000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square</a:t>
            </a:r>
            <a:r>
              <a:rPr sz="1400" spc="-15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meters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spc="-10" dirty="0">
                <a:latin typeface="Calibri"/>
                <a:cs typeface="Calibri"/>
              </a:rPr>
              <a:t>Integrates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design,</a:t>
            </a:r>
            <a:r>
              <a:rPr sz="1400" spc="-2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R&amp;D,</a:t>
            </a:r>
            <a:r>
              <a:rPr sz="1400" spc="-6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production</a:t>
            </a:r>
            <a:r>
              <a:rPr sz="1400" spc="-35" dirty="0">
                <a:latin typeface="Calibri"/>
                <a:cs typeface="Calibri"/>
              </a:rPr>
              <a:t> </a:t>
            </a:r>
            <a:r>
              <a:rPr sz="1400" dirty="0">
                <a:latin typeface="Calibri"/>
                <a:cs typeface="Calibri"/>
              </a:rPr>
              <a:t>and</a:t>
            </a:r>
            <a:r>
              <a:rPr sz="1400" spc="-40" dirty="0">
                <a:latin typeface="Calibri"/>
                <a:cs typeface="Calibri"/>
              </a:rPr>
              <a:t> </a:t>
            </a:r>
            <a:r>
              <a:rPr sz="1400" spc="-10" dirty="0">
                <a:latin typeface="Calibri"/>
                <a:cs typeface="Calibri"/>
              </a:rPr>
              <a:t>sales</a:t>
            </a:r>
            <a:endParaRPr sz="1400">
              <a:latin typeface="Calibri"/>
              <a:cs typeface="Calibri"/>
            </a:endParaRPr>
          </a:p>
          <a:p>
            <a:pPr marL="299085">
              <a:lnSpc>
                <a:spcPct val="100000"/>
              </a:lnSpc>
            </a:pPr>
            <a:r>
              <a:rPr sz="1400" spc="-10" dirty="0">
                <a:latin typeface="Calibri"/>
                <a:cs typeface="Calibri"/>
              </a:rPr>
              <a:t>support.</a:t>
            </a:r>
            <a:endParaRPr sz="1400">
              <a:latin typeface="Calibri"/>
              <a:cs typeface="Calibri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sz="1400" b="1" dirty="0">
                <a:latin typeface="Calibri"/>
                <a:cs typeface="Calibri"/>
              </a:rPr>
              <a:t>2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leather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handicraft</a:t>
            </a:r>
            <a:r>
              <a:rPr sz="1400" b="1" spc="-4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PL,</a:t>
            </a:r>
            <a:r>
              <a:rPr sz="1400" b="1" spc="-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5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PL,</a:t>
            </a:r>
            <a:r>
              <a:rPr sz="1400" b="1" spc="-1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and</a:t>
            </a:r>
            <a:r>
              <a:rPr sz="1400" b="1" spc="-20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1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dirty="0">
                <a:latin typeface="Calibri"/>
                <a:cs typeface="Calibri"/>
              </a:rPr>
              <a:t>SLG</a:t>
            </a:r>
            <a:r>
              <a:rPr sz="1400" b="1" spc="-15" dirty="0">
                <a:latin typeface="Calibri"/>
                <a:cs typeface="Calibri"/>
              </a:rPr>
              <a:t> </a:t>
            </a:r>
            <a:r>
              <a:rPr sz="1400" b="1" spc="-25" dirty="0">
                <a:latin typeface="Calibri"/>
                <a:cs typeface="Calibri"/>
              </a:rPr>
              <a:t>PL</a:t>
            </a:r>
            <a:r>
              <a:rPr sz="1400" spc="-25" dirty="0"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790955"/>
            <a:ext cx="6377940" cy="4208145"/>
            <a:chOff x="0" y="790955"/>
            <a:chExt cx="6377940" cy="420814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90955"/>
              <a:ext cx="6377939" cy="210312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44595" y="790955"/>
              <a:ext cx="3133344" cy="210312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2894076"/>
              <a:ext cx="6377939" cy="2104644"/>
            </a:xfrm>
            <a:prstGeom prst="rect">
              <a:avLst/>
            </a:prstGeom>
          </p:spPr>
        </p:pic>
      </p:grpSp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228831" y="83819"/>
            <a:ext cx="880872" cy="3169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917435" y="4226105"/>
            <a:ext cx="5274365" cy="2631892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342900" cy="342900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5590" y="120522"/>
            <a:ext cx="42697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2700" spc="-60" baseline="70987" dirty="0">
                <a:solidFill>
                  <a:srgbClr val="000000"/>
                </a:solidFill>
                <a:latin typeface="Calibri"/>
                <a:cs typeface="Calibri"/>
              </a:rPr>
              <a:t>1</a:t>
            </a:r>
            <a:r>
              <a:rPr sz="3200" spc="-40" dirty="0"/>
              <a:t>“China</a:t>
            </a:r>
            <a:r>
              <a:rPr sz="3200" spc="-110" dirty="0"/>
              <a:t> </a:t>
            </a:r>
            <a:r>
              <a:rPr sz="3200" dirty="0"/>
              <a:t>for</a:t>
            </a:r>
            <a:r>
              <a:rPr sz="3200" spc="-85" dirty="0"/>
              <a:t> </a:t>
            </a:r>
            <a:r>
              <a:rPr sz="3200" spc="-10" dirty="0"/>
              <a:t>Global”</a:t>
            </a:r>
            <a:endParaRPr sz="3200">
              <a:latin typeface="Calibri"/>
              <a:cs typeface="Calibri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17435" y="2278379"/>
            <a:ext cx="5274564" cy="188976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1026</Words>
  <Application>Microsoft Macintosh PowerPoint</Application>
  <PresentationFormat>Widescreen</PresentationFormat>
  <Paragraphs>231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Meiryo UI</vt:lpstr>
      <vt:lpstr>Microsoft YaHei</vt:lpstr>
      <vt:lpstr>Adobe Clean Han ExtraBold</vt:lpstr>
      <vt:lpstr>Adobe Gothic Std L</vt:lpstr>
      <vt:lpstr>Arial</vt:lpstr>
      <vt:lpstr>Calibri</vt:lpstr>
      <vt:lpstr>Calibri Light</vt:lpstr>
      <vt:lpstr>Times New Roman</vt:lpstr>
      <vt:lpstr>Trebuchet MS</vt:lpstr>
      <vt:lpstr>Office Theme</vt:lpstr>
      <vt:lpstr>ABOUT DeArt Founded in 1985</vt:lpstr>
      <vt:lpstr>OUR CLIENTS</vt:lpstr>
      <vt:lpstr>01. Mission</vt:lpstr>
      <vt:lpstr>ESG</vt:lpstr>
      <vt:lpstr>Sustainability</vt:lpstr>
      <vt:lpstr>OUR JOURNEY</vt:lpstr>
      <vt:lpstr>Core Strategy</vt:lpstr>
      <vt:lpstr>We provide customized solution</vt:lpstr>
      <vt:lpstr>1“China for Global”</vt:lpstr>
      <vt:lpstr>Smart production line overview</vt:lpstr>
      <vt:lpstr>“China for Global”</vt:lpstr>
      <vt:lpstr>“Made in Italy”</vt:lpstr>
      <vt:lpstr>Italy Project - Workshop</vt:lpstr>
      <vt:lpstr>Italy Project – Warehouse</vt:lpstr>
      <vt:lpstr>Italy Project – Production Styles</vt:lpstr>
      <vt:lpstr>“Cambodia JV”</vt:lpstr>
      <vt:lpstr>Factory overview</vt:lpstr>
      <vt:lpstr>Production Line</vt:lpstr>
      <vt:lpstr>Laboratory</vt:lpstr>
      <vt:lpstr>Next focus - Keep improving ourselves</vt:lpstr>
      <vt:lpstr>PowerPoint Presentation</vt:lpstr>
      <vt:lpstr>Main entrance</vt:lpstr>
      <vt:lpstr>PowerPoint Presentation</vt:lpstr>
      <vt:lpstr>PowerPoint Presentation</vt:lpstr>
      <vt:lpstr>PowerPoint Presentation</vt:lpstr>
      <vt:lpstr>PowerPoint Presentation</vt:lpstr>
      <vt:lpstr>Cinema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Chan Crystal</dc:creator>
  <cp:lastModifiedBy>Caleb Labbe</cp:lastModifiedBy>
  <cp:revision>1</cp:revision>
  <dcterms:created xsi:type="dcterms:W3CDTF">2025-05-06T15:46:09Z</dcterms:created>
  <dcterms:modified xsi:type="dcterms:W3CDTF">2025-05-06T16:02:16Z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2023-12-13T00:00:00Z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2025-05-06T00:00:00Z</vt:filetime>
  </property>
  <property fmtid="{D5CDD505-2E9C-101B-9397-08002B2CF9AE}" pid="5" name="Producer">
    <vt:lpwstr>Microsoft® PowerPoint® 2021</vt:lpwstr>
  </property>
</Properties>
</file>